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2"/>
  </p:notesMasterIdLst>
  <p:sldIdLst>
    <p:sldId id="440" r:id="rId2"/>
    <p:sldId id="436" r:id="rId3"/>
    <p:sldId id="310" r:id="rId4"/>
    <p:sldId id="434" r:id="rId5"/>
    <p:sldId id="296" r:id="rId6"/>
    <p:sldId id="435" r:id="rId7"/>
    <p:sldId id="441" r:id="rId8"/>
    <p:sldId id="413" r:id="rId9"/>
    <p:sldId id="442" r:id="rId10"/>
    <p:sldId id="443" r:id="rId11"/>
    <p:sldId id="425" r:id="rId12"/>
    <p:sldId id="444" r:id="rId13"/>
    <p:sldId id="431" r:id="rId14"/>
    <p:sldId id="432" r:id="rId15"/>
    <p:sldId id="417" r:id="rId16"/>
    <p:sldId id="401" r:id="rId17"/>
    <p:sldId id="393" r:id="rId18"/>
    <p:sldId id="415" r:id="rId19"/>
    <p:sldId id="410" r:id="rId20"/>
    <p:sldId id="392" r:id="rId21"/>
    <p:sldId id="390" r:id="rId22"/>
    <p:sldId id="394" r:id="rId23"/>
    <p:sldId id="395" r:id="rId24"/>
    <p:sldId id="411" r:id="rId25"/>
    <p:sldId id="416" r:id="rId26"/>
    <p:sldId id="420" r:id="rId27"/>
    <p:sldId id="423" r:id="rId28"/>
    <p:sldId id="446" r:id="rId29"/>
    <p:sldId id="280" r:id="rId30"/>
    <p:sldId id="294" r:id="rId31"/>
    <p:sldId id="450" r:id="rId32"/>
    <p:sldId id="447" r:id="rId33"/>
    <p:sldId id="291" r:id="rId34"/>
    <p:sldId id="448" r:id="rId35"/>
    <p:sldId id="449" r:id="rId36"/>
    <p:sldId id="298" r:id="rId37"/>
    <p:sldId id="445" r:id="rId38"/>
    <p:sldId id="293" r:id="rId39"/>
    <p:sldId id="286" r:id="rId40"/>
    <p:sldId id="387" r:id="rId4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43"/>
  </p:normalViewPr>
  <p:slideViewPr>
    <p:cSldViewPr snapToGrid="0">
      <p:cViewPr varScale="1">
        <p:scale>
          <a:sx n="91" d="100"/>
          <a:sy n="91" d="100"/>
        </p:scale>
        <p:origin x="208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roysujoy?lipi=urn%3Ali%3Apage%3Ad_flagship3_profile_view_base_contact_details%3BrchLrrzHRPijOiTYt1VkMA%3D%3D" TargetMode="External"/><Relationship Id="rId1" Type="http://schemas.openxmlformats.org/officeDocument/2006/relationships/hyperlink" Target="https://www.linkedin.com/in/sauravkundu?lipi=urn%3Ali%3Apage%3Ad_flagship3_profile_view_base_contact_details%3Bx0ZNsJSnRL67naBPhK2ltA%3D%3D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roysujoy?lipi=urn%3Ali%3Apage%3Ad_flagship3_profile_view_base_contact_details%3BrchLrrzHRPijOiTYt1VkMA%3D%3D" TargetMode="External"/><Relationship Id="rId1" Type="http://schemas.openxmlformats.org/officeDocument/2006/relationships/hyperlink" Target="https://www.linkedin.com/in/sauravkundu?lipi=urn%3Ali%3Apage%3Ad_flagship3_profile_view_base_contact_details%3Bx0ZNsJSnRL67naBPhK2ltA%3D%3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6AC2F-6717-42B6-B431-7DEC39FB31E9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1A90C7C-C93E-4A7C-9A2A-EDCC0E3CC194}">
      <dgm:prSet custT="1"/>
      <dgm:spPr/>
      <dgm:t>
        <a:bodyPr/>
        <a:lstStyle/>
        <a:p>
          <a:r>
            <a:rPr lang="en-US" sz="2000" b="1" dirty="0">
              <a:latin typeface="+mj-lt"/>
            </a:rPr>
            <a:t>Saurav Kundu</a:t>
          </a:r>
        </a:p>
        <a:p>
          <a:r>
            <a:rPr lang="en-US" sz="1600" b="0" dirty="0">
              <a:latin typeface="+mj-lt"/>
            </a:rPr>
            <a:t>Offline Marketing</a:t>
          </a:r>
        </a:p>
        <a:p>
          <a:r>
            <a:rPr lang="en-IN" sz="1200" b="1" i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linkedin.com/in/</a:t>
          </a:r>
          <a:r>
            <a:rPr lang="en-IN" sz="1200" b="1" i="0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sauravkundu</a:t>
          </a:r>
          <a:endParaRPr lang="en-IN" sz="1200" b="1" dirty="0">
            <a:solidFill>
              <a:schemeClr val="bg1"/>
            </a:solidFill>
            <a:latin typeface="+mj-lt"/>
          </a:endParaRPr>
        </a:p>
      </dgm:t>
    </dgm:pt>
    <dgm:pt modelId="{ACA80644-51B6-4491-A07D-44C7A46B0AC5}" type="parTrans" cxnId="{92BC5FB2-98F3-4A57-8A70-63D4F401AC50}">
      <dgm:prSet/>
      <dgm:spPr/>
      <dgm:t>
        <a:bodyPr/>
        <a:lstStyle/>
        <a:p>
          <a:endParaRPr lang="en-IN"/>
        </a:p>
      </dgm:t>
    </dgm:pt>
    <dgm:pt modelId="{E2EDB61F-2CAC-4EA4-8071-D62874A4B500}" type="sibTrans" cxnId="{92BC5FB2-98F3-4A57-8A70-63D4F401AC50}">
      <dgm:prSet/>
      <dgm:spPr/>
      <dgm:t>
        <a:bodyPr/>
        <a:lstStyle/>
        <a:p>
          <a:endParaRPr lang="en-IN"/>
        </a:p>
      </dgm:t>
    </dgm:pt>
    <dgm:pt modelId="{B8E5FCEF-82B3-4E29-8F8C-B67F5DDFE726}">
      <dgm:prSet custT="1"/>
      <dgm:spPr/>
      <dgm:t>
        <a:bodyPr/>
        <a:lstStyle/>
        <a:p>
          <a:pPr algn="l">
            <a:buNone/>
          </a:pPr>
          <a:r>
            <a:rPr lang="en-US" sz="1800" b="1" dirty="0"/>
            <a:t>Brand and Marketing Specialist</a:t>
          </a:r>
          <a:endParaRPr lang="en-IN" sz="1800" b="1" i="0" dirty="0"/>
        </a:p>
      </dgm:t>
    </dgm:pt>
    <dgm:pt modelId="{0D67EC88-9875-4933-B0D4-55FDE063F837}" type="parTrans" cxnId="{8E6CDF0C-5356-4088-9B17-348C1B41C366}">
      <dgm:prSet/>
      <dgm:spPr/>
      <dgm:t>
        <a:bodyPr/>
        <a:lstStyle/>
        <a:p>
          <a:endParaRPr lang="en-IN"/>
        </a:p>
      </dgm:t>
    </dgm:pt>
    <dgm:pt modelId="{85BDC700-5215-4FEF-B701-7B7528510CD0}" type="sibTrans" cxnId="{8E6CDF0C-5356-4088-9B17-348C1B41C366}">
      <dgm:prSet/>
      <dgm:spPr/>
      <dgm:t>
        <a:bodyPr/>
        <a:lstStyle/>
        <a:p>
          <a:endParaRPr lang="en-IN"/>
        </a:p>
      </dgm:t>
    </dgm:pt>
    <dgm:pt modelId="{E840DF71-D59D-47FA-8DFE-DDD4EA15BA35}">
      <dgm:prSet custT="1"/>
      <dgm:spPr/>
      <dgm:t>
        <a:bodyPr/>
        <a:lstStyle/>
        <a:p>
          <a:r>
            <a:rPr lang="en-US" sz="2000" b="1" dirty="0">
              <a:latin typeface="+mj-lt"/>
            </a:rPr>
            <a:t>Sujoy Roy</a:t>
          </a:r>
        </a:p>
        <a:p>
          <a:r>
            <a:rPr lang="en-US" sz="1600" b="0" dirty="0">
              <a:latin typeface="+mj-lt"/>
            </a:rPr>
            <a:t>Online Marketing</a:t>
          </a:r>
        </a:p>
        <a:p>
          <a:r>
            <a:rPr lang="en-IN" sz="1200" b="1" i="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linkedin.com/in/</a:t>
          </a:r>
          <a:r>
            <a:rPr lang="en-IN" sz="1200" b="1" i="0" dirty="0" err="1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roysujoy</a:t>
          </a:r>
          <a:endParaRPr lang="en-IN" sz="1200" b="1" dirty="0">
            <a:solidFill>
              <a:schemeClr val="bg1"/>
            </a:solidFill>
            <a:latin typeface="+mj-lt"/>
          </a:endParaRPr>
        </a:p>
      </dgm:t>
    </dgm:pt>
    <dgm:pt modelId="{C87CCF74-6E63-4E1D-ACBD-A9B81314F567}" type="parTrans" cxnId="{ED7CEF0B-E3A9-492B-BC8E-116F7AB75FCA}">
      <dgm:prSet/>
      <dgm:spPr/>
      <dgm:t>
        <a:bodyPr/>
        <a:lstStyle/>
        <a:p>
          <a:endParaRPr lang="en-IN"/>
        </a:p>
      </dgm:t>
    </dgm:pt>
    <dgm:pt modelId="{DC8CAE82-EAA5-4689-B152-400182008BC9}" type="sibTrans" cxnId="{ED7CEF0B-E3A9-492B-BC8E-116F7AB75FCA}">
      <dgm:prSet/>
      <dgm:spPr/>
      <dgm:t>
        <a:bodyPr/>
        <a:lstStyle/>
        <a:p>
          <a:endParaRPr lang="en-IN"/>
        </a:p>
      </dgm:t>
    </dgm:pt>
    <dgm:pt modelId="{118D1119-8BB3-4342-888D-726DB0824398}">
      <dgm:prSet custT="1"/>
      <dgm:spPr/>
      <dgm:t>
        <a:bodyPr/>
        <a:lstStyle/>
        <a:p>
          <a:pPr>
            <a:buNone/>
          </a:pPr>
          <a:r>
            <a:rPr lang="en-US" sz="1800" b="1" dirty="0"/>
            <a:t>SEO &amp; Online Marketing Strategist, Google Certified</a:t>
          </a:r>
          <a:endParaRPr lang="en-IN" sz="1800" b="1" i="0" dirty="0"/>
        </a:p>
      </dgm:t>
    </dgm:pt>
    <dgm:pt modelId="{9DC8D022-37B1-49DF-B44A-643DDAAED53F}" type="parTrans" cxnId="{41AE04AD-39D0-4366-B552-CD96FE041DE3}">
      <dgm:prSet/>
      <dgm:spPr/>
      <dgm:t>
        <a:bodyPr/>
        <a:lstStyle/>
        <a:p>
          <a:endParaRPr lang="en-IN"/>
        </a:p>
      </dgm:t>
    </dgm:pt>
    <dgm:pt modelId="{985655F1-79DE-4649-A53C-2D197E3BE4AA}" type="sibTrans" cxnId="{41AE04AD-39D0-4366-B552-CD96FE041DE3}">
      <dgm:prSet/>
      <dgm:spPr/>
      <dgm:t>
        <a:bodyPr/>
        <a:lstStyle/>
        <a:p>
          <a:endParaRPr lang="en-IN"/>
        </a:p>
      </dgm:t>
    </dgm:pt>
    <dgm:pt modelId="{262C1F74-3750-43EE-8414-2C78288D1FFE}">
      <dgm:prSet custT="1"/>
      <dgm:spPr/>
      <dgm:t>
        <a:bodyPr/>
        <a:lstStyle/>
        <a:p>
          <a:pPr algn="l">
            <a:buNone/>
          </a:pPr>
          <a:r>
            <a:rPr lang="en-US" sz="1800" i="0" dirty="0"/>
            <a:t>	Saurav carries with him a rich experience of more than 22+ years in brand and marketing. He had been leading and handling some of the top brands in India. He has worked in brands like </a:t>
          </a:r>
          <a:r>
            <a:rPr lang="en-US" sz="1800" b="1" i="0" dirty="0"/>
            <a:t>HDFC Bank, TTSL, Nokia, Spice, LeEco</a:t>
          </a:r>
          <a:r>
            <a:rPr lang="en-US" sz="1800" i="0" dirty="0"/>
            <a:t>. Saurav is the guiding force behind the company and focuses on creativity and innovation.</a:t>
          </a:r>
          <a:endParaRPr lang="en-IN" sz="1800" i="0" dirty="0"/>
        </a:p>
      </dgm:t>
    </dgm:pt>
    <dgm:pt modelId="{7E52E46F-45A5-4DA0-9A5A-9BDA6D7DC8B9}" type="parTrans" cxnId="{5C97A5F9-D93A-4EB9-AEC9-BB7B582FD53F}">
      <dgm:prSet/>
      <dgm:spPr/>
      <dgm:t>
        <a:bodyPr/>
        <a:lstStyle/>
        <a:p>
          <a:endParaRPr lang="en-IN"/>
        </a:p>
      </dgm:t>
    </dgm:pt>
    <dgm:pt modelId="{3A7D85FD-9402-4981-A81A-B87D77A3C6FE}" type="sibTrans" cxnId="{5C97A5F9-D93A-4EB9-AEC9-BB7B582FD53F}">
      <dgm:prSet/>
      <dgm:spPr/>
      <dgm:t>
        <a:bodyPr/>
        <a:lstStyle/>
        <a:p>
          <a:endParaRPr lang="en-IN"/>
        </a:p>
      </dgm:t>
    </dgm:pt>
    <dgm:pt modelId="{AC6570DE-26A7-4D44-BB46-5F26E36EDA9B}">
      <dgm:prSet custT="1"/>
      <dgm:spPr/>
      <dgm:t>
        <a:bodyPr/>
        <a:lstStyle/>
        <a:p>
          <a:pPr>
            <a:buNone/>
          </a:pPr>
          <a:r>
            <a:rPr lang="en-US" sz="1800" i="0" dirty="0"/>
            <a:t>	Sujoy heads the company’s Online Business and is the solutioner. He has 22+ years of experience in taking up the challenge of approaching the clients, communicating with them, understand their business &amp; issues, suggest them IT solutions and managing teams who  were responsible to execute the solutions. He has been associated with brands like </a:t>
          </a:r>
          <a:r>
            <a:rPr lang="en-US" sz="1800" b="1" i="0" dirty="0"/>
            <a:t>Pepsi, World Bank, etc.</a:t>
          </a:r>
          <a:endParaRPr lang="en-IN" sz="1800" i="0" dirty="0"/>
        </a:p>
      </dgm:t>
    </dgm:pt>
    <dgm:pt modelId="{CD2D2932-A233-42AE-8053-78E069EB9D3C}" type="parTrans" cxnId="{80CE0674-B727-483F-BC61-3278A851FBE0}">
      <dgm:prSet/>
      <dgm:spPr/>
      <dgm:t>
        <a:bodyPr/>
        <a:lstStyle/>
        <a:p>
          <a:endParaRPr lang="en-IN"/>
        </a:p>
      </dgm:t>
    </dgm:pt>
    <dgm:pt modelId="{960A17AF-C9AA-4A7B-8188-E4770C4DEAC5}" type="sibTrans" cxnId="{80CE0674-B727-483F-BC61-3278A851FBE0}">
      <dgm:prSet/>
      <dgm:spPr/>
      <dgm:t>
        <a:bodyPr/>
        <a:lstStyle/>
        <a:p>
          <a:endParaRPr lang="en-IN"/>
        </a:p>
      </dgm:t>
    </dgm:pt>
    <dgm:pt modelId="{01E29422-8D88-4774-96CE-31C4BAB6B81D}">
      <dgm:prSet custT="1"/>
      <dgm:spPr/>
      <dgm:t>
        <a:bodyPr/>
        <a:lstStyle/>
        <a:p>
          <a:pPr algn="l">
            <a:buNone/>
          </a:pPr>
          <a:endParaRPr lang="en-IN" sz="1800" i="0" dirty="0"/>
        </a:p>
      </dgm:t>
    </dgm:pt>
    <dgm:pt modelId="{07BE715E-BCFA-4A28-AD94-AE19EA4BD314}" type="parTrans" cxnId="{92A107A8-EAC4-4D36-9D66-192C5C217F8D}">
      <dgm:prSet/>
      <dgm:spPr/>
      <dgm:t>
        <a:bodyPr/>
        <a:lstStyle/>
        <a:p>
          <a:endParaRPr lang="en-IN"/>
        </a:p>
      </dgm:t>
    </dgm:pt>
    <dgm:pt modelId="{8131D82C-29BF-4A69-BB2D-52DB689F9386}" type="sibTrans" cxnId="{92A107A8-EAC4-4D36-9D66-192C5C217F8D}">
      <dgm:prSet/>
      <dgm:spPr/>
      <dgm:t>
        <a:bodyPr/>
        <a:lstStyle/>
        <a:p>
          <a:endParaRPr lang="en-IN"/>
        </a:p>
      </dgm:t>
    </dgm:pt>
    <dgm:pt modelId="{90C0A7C1-CD46-4B6B-AB24-5D0422DEB243}" type="pres">
      <dgm:prSet presAssocID="{9886AC2F-6717-42B6-B431-7DEC39FB31E9}" presName="Name0" presStyleCnt="0">
        <dgm:presLayoutVars>
          <dgm:dir/>
          <dgm:animLvl val="lvl"/>
          <dgm:resizeHandles val="exact"/>
        </dgm:presLayoutVars>
      </dgm:prSet>
      <dgm:spPr/>
    </dgm:pt>
    <dgm:pt modelId="{551ADCCD-969C-4D50-9CD7-015B07D8E19E}" type="pres">
      <dgm:prSet presAssocID="{81A90C7C-C93E-4A7C-9A2A-EDCC0E3CC194}" presName="linNode" presStyleCnt="0"/>
      <dgm:spPr/>
    </dgm:pt>
    <dgm:pt modelId="{A1B2EE1A-41B4-4C9A-9445-3A9EBC31E888}" type="pres">
      <dgm:prSet presAssocID="{81A90C7C-C93E-4A7C-9A2A-EDCC0E3CC194}" presName="parentText" presStyleLbl="node1" presStyleIdx="0" presStyleCnt="2" custScaleX="73277">
        <dgm:presLayoutVars>
          <dgm:chMax val="1"/>
          <dgm:bulletEnabled val="1"/>
        </dgm:presLayoutVars>
      </dgm:prSet>
      <dgm:spPr/>
    </dgm:pt>
    <dgm:pt modelId="{C528C315-38D5-489B-976B-8C9513C487E8}" type="pres">
      <dgm:prSet presAssocID="{81A90C7C-C93E-4A7C-9A2A-EDCC0E3CC194}" presName="descendantText" presStyleLbl="alignAccFollowNode1" presStyleIdx="0" presStyleCnt="2" custScaleX="133948" custScaleY="112960" custLinFactNeighborX="-2713">
        <dgm:presLayoutVars>
          <dgm:bulletEnabled val="1"/>
        </dgm:presLayoutVars>
      </dgm:prSet>
      <dgm:spPr/>
    </dgm:pt>
    <dgm:pt modelId="{8BF11AF3-2EAD-411B-9BB5-45AD5F6BD2CE}" type="pres">
      <dgm:prSet presAssocID="{E2EDB61F-2CAC-4EA4-8071-D62874A4B500}" presName="sp" presStyleCnt="0"/>
      <dgm:spPr/>
    </dgm:pt>
    <dgm:pt modelId="{8C54030A-E52E-4C31-854D-2E99A8338C1B}" type="pres">
      <dgm:prSet presAssocID="{E840DF71-D59D-47FA-8DFE-DDD4EA15BA35}" presName="linNode" presStyleCnt="0"/>
      <dgm:spPr/>
    </dgm:pt>
    <dgm:pt modelId="{4FA2E14A-0489-4072-BD6C-127D55F78632}" type="pres">
      <dgm:prSet presAssocID="{E840DF71-D59D-47FA-8DFE-DDD4EA15BA35}" presName="parentText" presStyleLbl="node1" presStyleIdx="1" presStyleCnt="2" custScaleX="79090">
        <dgm:presLayoutVars>
          <dgm:chMax val="1"/>
          <dgm:bulletEnabled val="1"/>
        </dgm:presLayoutVars>
      </dgm:prSet>
      <dgm:spPr/>
    </dgm:pt>
    <dgm:pt modelId="{AC8A41CF-21D2-4B0B-A2B2-A5753931000C}" type="pres">
      <dgm:prSet presAssocID="{E840DF71-D59D-47FA-8DFE-DDD4EA15BA35}" presName="descendantText" presStyleLbl="alignAccFollowNode1" presStyleIdx="1" presStyleCnt="2" custScaleX="143921">
        <dgm:presLayoutVars>
          <dgm:bulletEnabled val="1"/>
        </dgm:presLayoutVars>
      </dgm:prSet>
      <dgm:spPr/>
    </dgm:pt>
  </dgm:ptLst>
  <dgm:cxnLst>
    <dgm:cxn modelId="{E737DC00-B067-4C76-9C80-68C276ABBC40}" type="presOf" srcId="{E840DF71-D59D-47FA-8DFE-DDD4EA15BA35}" destId="{4FA2E14A-0489-4072-BD6C-127D55F78632}" srcOrd="0" destOrd="0" presId="urn:microsoft.com/office/officeart/2005/8/layout/vList5"/>
    <dgm:cxn modelId="{ED7CEF0B-E3A9-492B-BC8E-116F7AB75FCA}" srcId="{9886AC2F-6717-42B6-B431-7DEC39FB31E9}" destId="{E840DF71-D59D-47FA-8DFE-DDD4EA15BA35}" srcOrd="1" destOrd="0" parTransId="{C87CCF74-6E63-4E1D-ACBD-A9B81314F567}" sibTransId="{DC8CAE82-EAA5-4689-B152-400182008BC9}"/>
    <dgm:cxn modelId="{8E6CDF0C-5356-4088-9B17-348C1B41C366}" srcId="{81A90C7C-C93E-4A7C-9A2A-EDCC0E3CC194}" destId="{B8E5FCEF-82B3-4E29-8F8C-B67F5DDFE726}" srcOrd="0" destOrd="0" parTransId="{0D67EC88-9875-4933-B0D4-55FDE063F837}" sibTransId="{85BDC700-5215-4FEF-B701-7B7528510CD0}"/>
    <dgm:cxn modelId="{4CA83D42-1E0C-48D1-B68B-59D952FE904B}" type="presOf" srcId="{81A90C7C-C93E-4A7C-9A2A-EDCC0E3CC194}" destId="{A1B2EE1A-41B4-4C9A-9445-3A9EBC31E888}" srcOrd="0" destOrd="0" presId="urn:microsoft.com/office/officeart/2005/8/layout/vList5"/>
    <dgm:cxn modelId="{17B6EF4A-676C-4515-A916-96C0D40E6C19}" type="presOf" srcId="{01E29422-8D88-4774-96CE-31C4BAB6B81D}" destId="{C528C315-38D5-489B-976B-8C9513C487E8}" srcOrd="0" destOrd="2" presId="urn:microsoft.com/office/officeart/2005/8/layout/vList5"/>
    <dgm:cxn modelId="{80CE0674-B727-483F-BC61-3278A851FBE0}" srcId="{118D1119-8BB3-4342-888D-726DB0824398}" destId="{AC6570DE-26A7-4D44-BB46-5F26E36EDA9B}" srcOrd="0" destOrd="0" parTransId="{CD2D2932-A233-42AE-8053-78E069EB9D3C}" sibTransId="{960A17AF-C9AA-4A7B-8188-E4770C4DEAC5}"/>
    <dgm:cxn modelId="{5081C88F-7599-4B5B-84FD-BF7CCB622CC8}" type="presOf" srcId="{AC6570DE-26A7-4D44-BB46-5F26E36EDA9B}" destId="{AC8A41CF-21D2-4B0B-A2B2-A5753931000C}" srcOrd="0" destOrd="1" presId="urn:microsoft.com/office/officeart/2005/8/layout/vList5"/>
    <dgm:cxn modelId="{92A107A8-EAC4-4D36-9D66-192C5C217F8D}" srcId="{B8E5FCEF-82B3-4E29-8F8C-B67F5DDFE726}" destId="{01E29422-8D88-4774-96CE-31C4BAB6B81D}" srcOrd="1" destOrd="0" parTransId="{07BE715E-BCFA-4A28-AD94-AE19EA4BD314}" sibTransId="{8131D82C-29BF-4A69-BB2D-52DB689F9386}"/>
    <dgm:cxn modelId="{41AE04AD-39D0-4366-B552-CD96FE041DE3}" srcId="{E840DF71-D59D-47FA-8DFE-DDD4EA15BA35}" destId="{118D1119-8BB3-4342-888D-726DB0824398}" srcOrd="0" destOrd="0" parTransId="{9DC8D022-37B1-49DF-B44A-643DDAAED53F}" sibTransId="{985655F1-79DE-4649-A53C-2D197E3BE4AA}"/>
    <dgm:cxn modelId="{92BC5FB2-98F3-4A57-8A70-63D4F401AC50}" srcId="{9886AC2F-6717-42B6-B431-7DEC39FB31E9}" destId="{81A90C7C-C93E-4A7C-9A2A-EDCC0E3CC194}" srcOrd="0" destOrd="0" parTransId="{ACA80644-51B6-4491-A07D-44C7A46B0AC5}" sibTransId="{E2EDB61F-2CAC-4EA4-8071-D62874A4B500}"/>
    <dgm:cxn modelId="{B3239FBA-4823-4EE0-9AE7-98E95827DD49}" type="presOf" srcId="{118D1119-8BB3-4342-888D-726DB0824398}" destId="{AC8A41CF-21D2-4B0B-A2B2-A5753931000C}" srcOrd="0" destOrd="0" presId="urn:microsoft.com/office/officeart/2005/8/layout/vList5"/>
    <dgm:cxn modelId="{39D68BE7-879B-4194-8DE0-A483127C1321}" type="presOf" srcId="{262C1F74-3750-43EE-8414-2C78288D1FFE}" destId="{C528C315-38D5-489B-976B-8C9513C487E8}" srcOrd="0" destOrd="1" presId="urn:microsoft.com/office/officeart/2005/8/layout/vList5"/>
    <dgm:cxn modelId="{0E1DC1E9-92CF-444D-8428-D5CF78219825}" type="presOf" srcId="{B8E5FCEF-82B3-4E29-8F8C-B67F5DDFE726}" destId="{C528C315-38D5-489B-976B-8C9513C487E8}" srcOrd="0" destOrd="0" presId="urn:microsoft.com/office/officeart/2005/8/layout/vList5"/>
    <dgm:cxn modelId="{C89AB9ED-F9A5-4A3F-A1D4-EF2FA7830E9E}" type="presOf" srcId="{9886AC2F-6717-42B6-B431-7DEC39FB31E9}" destId="{90C0A7C1-CD46-4B6B-AB24-5D0422DEB243}" srcOrd="0" destOrd="0" presId="urn:microsoft.com/office/officeart/2005/8/layout/vList5"/>
    <dgm:cxn modelId="{5C97A5F9-D93A-4EB9-AEC9-BB7B582FD53F}" srcId="{B8E5FCEF-82B3-4E29-8F8C-B67F5DDFE726}" destId="{262C1F74-3750-43EE-8414-2C78288D1FFE}" srcOrd="0" destOrd="0" parTransId="{7E52E46F-45A5-4DA0-9A5A-9BDA6D7DC8B9}" sibTransId="{3A7D85FD-9402-4981-A81A-B87D77A3C6FE}"/>
    <dgm:cxn modelId="{E44E5F7F-64A1-46B7-869A-024042AA2B99}" type="presParOf" srcId="{90C0A7C1-CD46-4B6B-AB24-5D0422DEB243}" destId="{551ADCCD-969C-4D50-9CD7-015B07D8E19E}" srcOrd="0" destOrd="0" presId="urn:microsoft.com/office/officeart/2005/8/layout/vList5"/>
    <dgm:cxn modelId="{A93DAC62-0F41-45DD-9212-61CAB1E482C2}" type="presParOf" srcId="{551ADCCD-969C-4D50-9CD7-015B07D8E19E}" destId="{A1B2EE1A-41B4-4C9A-9445-3A9EBC31E888}" srcOrd="0" destOrd="0" presId="urn:microsoft.com/office/officeart/2005/8/layout/vList5"/>
    <dgm:cxn modelId="{7E173E5F-6AAE-4900-AD97-BB72CD921B2B}" type="presParOf" srcId="{551ADCCD-969C-4D50-9CD7-015B07D8E19E}" destId="{C528C315-38D5-489B-976B-8C9513C487E8}" srcOrd="1" destOrd="0" presId="urn:microsoft.com/office/officeart/2005/8/layout/vList5"/>
    <dgm:cxn modelId="{4D0908FC-32EF-4D03-8FA9-913218AAF5BC}" type="presParOf" srcId="{90C0A7C1-CD46-4B6B-AB24-5D0422DEB243}" destId="{8BF11AF3-2EAD-411B-9BB5-45AD5F6BD2CE}" srcOrd="1" destOrd="0" presId="urn:microsoft.com/office/officeart/2005/8/layout/vList5"/>
    <dgm:cxn modelId="{A1036787-B6DC-4E45-85FC-765CCFA9203E}" type="presParOf" srcId="{90C0A7C1-CD46-4B6B-AB24-5D0422DEB243}" destId="{8C54030A-E52E-4C31-854D-2E99A8338C1B}" srcOrd="2" destOrd="0" presId="urn:microsoft.com/office/officeart/2005/8/layout/vList5"/>
    <dgm:cxn modelId="{8ECD7569-66A7-4BED-8702-90AF6EFDE071}" type="presParOf" srcId="{8C54030A-E52E-4C31-854D-2E99A8338C1B}" destId="{4FA2E14A-0489-4072-BD6C-127D55F78632}" srcOrd="0" destOrd="0" presId="urn:microsoft.com/office/officeart/2005/8/layout/vList5"/>
    <dgm:cxn modelId="{31DB37E9-3748-49E4-9DA2-B7A1EFC5AC72}" type="presParOf" srcId="{8C54030A-E52E-4C31-854D-2E99A8338C1B}" destId="{AC8A41CF-21D2-4B0B-A2B2-A575393100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8C315-38D5-489B-976B-8C9513C487E8}">
      <dsp:nvSpPr>
        <dsp:cNvPr id="0" name=""/>
        <dsp:cNvSpPr/>
      </dsp:nvSpPr>
      <dsp:spPr>
        <a:xfrm rot="5400000">
          <a:off x="5083407" y="-2671320"/>
          <a:ext cx="2170866" cy="774501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Brand and Marketing Specialist</a:t>
          </a:r>
          <a:endParaRPr lang="en-IN" sz="1800" b="1" i="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i="0" kern="1200" dirty="0"/>
            <a:t>	Saurav carries with him a rich experience of more than 22+ years in brand and marketing. He had been leading and handling some of the top brands in India. He has worked in brands like </a:t>
          </a:r>
          <a:r>
            <a:rPr lang="en-US" sz="1800" b="1" i="0" kern="1200" dirty="0"/>
            <a:t>HDFC Bank, TTSL, Nokia, Spice, LeEco</a:t>
          </a:r>
          <a:r>
            <a:rPr lang="en-US" sz="1800" i="0" kern="1200" dirty="0"/>
            <a:t>. Saurav is the guiding force behind the company and focuses on creativity and innovation.</a:t>
          </a:r>
          <a:endParaRPr lang="en-IN" sz="1800" i="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N" sz="1800" i="0" kern="1200" dirty="0"/>
        </a:p>
      </dsp:txBody>
      <dsp:txXfrm rot="-5400000">
        <a:off x="2296335" y="221725"/>
        <a:ext cx="7639039" cy="1958920"/>
      </dsp:txXfrm>
    </dsp:sp>
    <dsp:sp modelId="{A1B2EE1A-41B4-4C9A-9445-3A9EBC31E888}">
      <dsp:nvSpPr>
        <dsp:cNvPr id="0" name=""/>
        <dsp:cNvSpPr/>
      </dsp:nvSpPr>
      <dsp:spPr>
        <a:xfrm>
          <a:off x="1287" y="60"/>
          <a:ext cx="2383285" cy="24022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Saurav Kundu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+mj-lt"/>
            </a:rPr>
            <a:t>Offline Marketing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i="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linkedin.com/in/</a:t>
          </a:r>
          <a:r>
            <a:rPr lang="en-IN" sz="1200" b="1" i="0" kern="1200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sauravkundu</a:t>
          </a:r>
          <a:endParaRPr lang="en-IN" sz="1200" b="1" kern="1200" dirty="0">
            <a:solidFill>
              <a:schemeClr val="bg1"/>
            </a:solidFill>
            <a:latin typeface="+mj-lt"/>
          </a:endParaRPr>
        </a:p>
      </dsp:txBody>
      <dsp:txXfrm>
        <a:off x="117629" y="116402"/>
        <a:ext cx="2150601" cy="2169567"/>
      </dsp:txXfrm>
    </dsp:sp>
    <dsp:sp modelId="{AC8A41CF-21D2-4B0B-A2B2-A5753931000C}">
      <dsp:nvSpPr>
        <dsp:cNvPr id="0" name=""/>
        <dsp:cNvSpPr/>
      </dsp:nvSpPr>
      <dsp:spPr>
        <a:xfrm rot="5400000">
          <a:off x="5301580" y="-145613"/>
          <a:ext cx="1921800" cy="7738324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SEO &amp; Online Marketing Strategist, Google Certified</a:t>
          </a:r>
          <a:endParaRPr lang="en-IN" sz="1800" b="1" i="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i="0" kern="1200" dirty="0"/>
            <a:t>	Sujoy heads the company’s Online Business and is the solutioner. He has 22+ years of experience in taking up the challenge of approaching the clients, communicating with them, understand their business &amp; issues, suggest them IT solutions and managing teams who  were responsible to execute the solutions. He has been associated with brands like </a:t>
          </a:r>
          <a:r>
            <a:rPr lang="en-US" sz="1800" b="1" i="0" kern="1200" dirty="0"/>
            <a:t>Pepsi, World Bank, etc.</a:t>
          </a:r>
          <a:endParaRPr lang="en-IN" sz="1800" i="0" kern="1200" dirty="0"/>
        </a:p>
      </dsp:txBody>
      <dsp:txXfrm rot="-5400000">
        <a:off x="2393319" y="2856463"/>
        <a:ext cx="7644509" cy="1734170"/>
      </dsp:txXfrm>
    </dsp:sp>
    <dsp:sp modelId="{4FA2E14A-0489-4072-BD6C-127D55F78632}">
      <dsp:nvSpPr>
        <dsp:cNvPr id="0" name=""/>
        <dsp:cNvSpPr/>
      </dsp:nvSpPr>
      <dsp:spPr>
        <a:xfrm>
          <a:off x="1287" y="2522423"/>
          <a:ext cx="2392031" cy="240225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Sujoy Roy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+mj-lt"/>
            </a:rPr>
            <a:t>Online Marketing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i="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linkedin.com/in/</a:t>
          </a:r>
          <a:r>
            <a:rPr lang="en-IN" sz="1200" b="1" i="0" kern="1200" dirty="0" err="1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roysujoy</a:t>
          </a:r>
          <a:endParaRPr lang="en-IN" sz="1200" b="1" kern="1200" dirty="0">
            <a:solidFill>
              <a:schemeClr val="bg1"/>
            </a:solidFill>
            <a:latin typeface="+mj-lt"/>
          </a:endParaRPr>
        </a:p>
      </dsp:txBody>
      <dsp:txXfrm>
        <a:off x="118056" y="2639192"/>
        <a:ext cx="2158493" cy="2168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D9CDF9-F262-4572-A41A-A75BFE4C84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2EDE2-64FF-40A2-8BBF-3CA2D831DB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AF4DF1-F66B-4779-933D-FF636D9D7C96}" type="datetimeFigureOut">
              <a:rPr lang="en-US"/>
              <a:pPr>
                <a:defRPr/>
              </a:pPr>
              <a:t>5/13/22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0A700AD-A556-4E39-A97B-79F3369FC4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64BC4E6-C7D1-454E-8B4F-3CDAB8F78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F6F3E-86FA-4749-A3CB-29039F4BD9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C4C0D-7D59-449B-8780-CDE762CE9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3BCBC3E-9C69-49D7-AB4B-EE420196B0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84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94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35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14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378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78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934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7424E-D374-40A2-AD8C-C67B29D1F4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682" y="1845318"/>
            <a:ext cx="2306635" cy="16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8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4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82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881467" y="885733"/>
            <a:ext cx="10457600" cy="8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599700" y="2132933"/>
            <a:ext cx="8867600" cy="38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11339005" y="5986400"/>
            <a:ext cx="871600" cy="8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ct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044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04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4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7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4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61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19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823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84A0F43-48AA-40DC-A8DE-FF5F22B895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E1D07AA-0D62-4248-BAA6-783DCD2FE4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31" name="Group 6">
            <a:extLst>
              <a:ext uri="{FF2B5EF4-FFF2-40B4-BE49-F238E27FC236}">
                <a16:creationId xmlns:a16="http://schemas.microsoft.com/office/drawing/2014/main" id="{3FEBB628-7B8C-4906-878E-C572C5FA82D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92075"/>
            <a:ext cx="0" cy="6673850"/>
            <a:chOff x="130629" y="0"/>
            <a:chExt cx="0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91658C3-B64E-45DA-9595-68C63B2CFBB3}"/>
                </a:ext>
              </a:extLst>
            </p:cNvPr>
            <p:cNvCxnSpPr/>
            <p:nvPr userDrawn="1"/>
          </p:nvCxnSpPr>
          <p:spPr>
            <a:xfrm>
              <a:off x="130629" y="4293591"/>
              <a:ext cx="0" cy="2564409"/>
            </a:xfrm>
            <a:prstGeom prst="line">
              <a:avLst/>
            </a:prstGeom>
            <a:ln w="76200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65005E-E4AE-4AD0-9D23-A6C0F54CD132}"/>
                </a:ext>
              </a:extLst>
            </p:cNvPr>
            <p:cNvCxnSpPr/>
            <p:nvPr userDrawn="1"/>
          </p:nvCxnSpPr>
          <p:spPr>
            <a:xfrm>
              <a:off x="130629" y="1825429"/>
              <a:ext cx="0" cy="2564409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2B51136-0963-422A-8B11-298FC4D0B36B}"/>
                </a:ext>
              </a:extLst>
            </p:cNvPr>
            <p:cNvCxnSpPr/>
            <p:nvPr userDrawn="1"/>
          </p:nvCxnSpPr>
          <p:spPr>
            <a:xfrm>
              <a:off x="130629" y="0"/>
              <a:ext cx="0" cy="1920045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8A69A81-9078-40F0-926C-8B9A78A061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696" y="34926"/>
            <a:ext cx="1236789" cy="90805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CEE330D-15B2-41B3-B39F-7D1A33F1FF07}"/>
              </a:ext>
            </a:extLst>
          </p:cNvPr>
          <p:cNvSpPr txBox="1">
            <a:spLocks/>
          </p:cNvSpPr>
          <p:nvPr userDrawn="1"/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110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8CA4D57-A74E-4CC2-881B-472E02C33259}"/>
              </a:ext>
            </a:extLst>
          </p:cNvPr>
          <p:cNvSpPr txBox="1">
            <a:spLocks/>
          </p:cNvSpPr>
          <p:nvPr userDrawn="1"/>
        </p:nvSpPr>
        <p:spPr>
          <a:xfrm>
            <a:off x="838200" y="6432550"/>
            <a:ext cx="1051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© Markets and Concepts Private Limited													</a:t>
            </a:r>
            <a:r>
              <a:rPr lang="en-US" altLang="en-US" sz="1100" dirty="0"/>
              <a:t>www.marketsandconcepts.com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hyperlink" Target="https://fb.watch/bkoNJpyxON/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extid=CL-UNK-UNK-UNK-AN_GK0T-GK1C&amp;v=16664425556635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fb.watch/bko5uBUkxP/" TargetMode="External"/><Relationship Id="rId4" Type="http://schemas.openxmlformats.org/officeDocument/2006/relationships/hyperlink" Target="https://www.instagram.com/p/CH26l5FMh35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hyperlink" Target="https://www.facebook.com/watch/?v=3438350766242896" TargetMode="External"/><Relationship Id="rId7" Type="http://schemas.openxmlformats.org/officeDocument/2006/relationships/image" Target="../media/image109.png"/><Relationship Id="rId2" Type="http://schemas.openxmlformats.org/officeDocument/2006/relationships/hyperlink" Target="https://www.youtube.com/watch?v=a6zcmYEmFW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hyperlink" Target="https://fb.watch/bkoMfhSLhm/" TargetMode="External"/><Relationship Id="rId4" Type="http://schemas.openxmlformats.org/officeDocument/2006/relationships/hyperlink" Target="https://fb.watch/bkoPfAiGHn/" TargetMode="External"/><Relationship Id="rId9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emf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A6D9FFE-27B6-4F75-A45E-1AC0F309A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arketing </a:t>
            </a:r>
            <a:r>
              <a:rPr lang="en-US" sz="2400" b="1" dirty="0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rocess </a:t>
            </a:r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utsourcing Company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Creating Phygital Experiences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699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06CE6F-97B6-4A23-AB23-3010F633EC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6142" y="1971667"/>
            <a:ext cx="4303156" cy="3337553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C5CB19E2-A124-4F78-B050-974C6F9D51F1}"/>
              </a:ext>
            </a:extLst>
          </p:cNvPr>
          <p:cNvSpPr txBox="1">
            <a:spLocks/>
          </p:cNvSpPr>
          <p:nvPr/>
        </p:nvSpPr>
        <p:spPr bwMode="auto">
          <a:xfrm>
            <a:off x="827025" y="413385"/>
            <a:ext cx="10723563" cy="142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 Light" panose="020F0302020204030204" pitchFamily="34" charset="0"/>
              </a:rPr>
              <a:t>Corporate 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BE1FC-01BE-4012-9460-52F597A1E6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061" y="1488866"/>
            <a:ext cx="6502995" cy="430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6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7623D7EC-00EE-4EA1-AAD4-AA9F726BCD53}"/>
              </a:ext>
            </a:extLst>
          </p:cNvPr>
          <p:cNvSpPr txBox="1">
            <a:spLocks/>
          </p:cNvSpPr>
          <p:nvPr/>
        </p:nvSpPr>
        <p:spPr bwMode="gray">
          <a:xfrm>
            <a:off x="1088699" y="314960"/>
            <a:ext cx="10654674" cy="153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 Light" panose="020F0302020204030204" pitchFamily="34" charset="0"/>
              </a:rPr>
              <a:t>Creating World Records for Brands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56FF29-5910-4382-B8FA-5E117FF8A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6878" y="1751105"/>
            <a:ext cx="4717601" cy="299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C3003A-C2F3-49E1-AACC-BC28442230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8494" y="1966176"/>
            <a:ext cx="2719082" cy="39790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27A673AB-4625-464C-BC45-DF7E64EE60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3342" y="1751106"/>
            <a:ext cx="2207803" cy="433861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77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D417AC16-DE3D-41BE-83A9-78128E0E4540}"/>
              </a:ext>
            </a:extLst>
          </p:cNvPr>
          <p:cNvSpPr txBox="1">
            <a:spLocks/>
          </p:cNvSpPr>
          <p:nvPr/>
        </p:nvSpPr>
        <p:spPr bwMode="auto">
          <a:xfrm>
            <a:off x="827025" y="413385"/>
            <a:ext cx="10723563" cy="142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 Light" panose="020F0302020204030204" pitchFamily="34" charset="0"/>
              </a:rPr>
              <a:t>Corporate Entertainment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8B7B0-1CA9-41BB-A5B5-734D9F79E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2171" y="1977838"/>
            <a:ext cx="4115692" cy="3527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ADCF12-1A82-4EE5-8B58-6C1DF8BC43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9986" y="1977838"/>
            <a:ext cx="5624308" cy="3527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052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>
            <a:extLst>
              <a:ext uri="{FF2B5EF4-FFF2-40B4-BE49-F238E27FC236}">
                <a16:creationId xmlns:a16="http://schemas.microsoft.com/office/drawing/2014/main" id="{4D394D1F-7A29-4AA4-A07B-458BF46F844E}"/>
              </a:ext>
            </a:extLst>
          </p:cNvPr>
          <p:cNvSpPr txBox="1">
            <a:spLocks/>
          </p:cNvSpPr>
          <p:nvPr/>
        </p:nvSpPr>
        <p:spPr bwMode="auto">
          <a:xfrm>
            <a:off x="1087120" y="182880"/>
            <a:ext cx="9711054" cy="176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 Light" panose="020F0302020204030204" pitchFamily="34" charset="0"/>
              </a:rPr>
              <a:t>Music Concerts</a:t>
            </a:r>
            <a:endParaRPr lang="en-US" altLang="en-US" sz="3200" dirty="0">
              <a:latin typeface="Calibri Light" panose="020F0302020204030204" pitchFamily="34" charset="0"/>
            </a:endParaRPr>
          </a:p>
        </p:txBody>
      </p:sp>
      <p:pic>
        <p:nvPicPr>
          <p:cNvPr id="41988" name="Picture 3">
            <a:extLst>
              <a:ext uri="{FF2B5EF4-FFF2-40B4-BE49-F238E27FC236}">
                <a16:creationId xmlns:a16="http://schemas.microsoft.com/office/drawing/2014/main" id="{EED430EA-0293-4260-9DC4-836E959B1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617" y="1784143"/>
            <a:ext cx="5446980" cy="385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A7D0E58D-79F9-4F1A-BFB6-E544CE593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467" y="1784143"/>
            <a:ext cx="5771013" cy="385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03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B86ADEB6-52E2-4927-AFCA-91069AA8705D}"/>
              </a:ext>
            </a:extLst>
          </p:cNvPr>
          <p:cNvSpPr txBox="1">
            <a:spLocks/>
          </p:cNvSpPr>
          <p:nvPr/>
        </p:nvSpPr>
        <p:spPr bwMode="auto">
          <a:xfrm>
            <a:off x="843280" y="345440"/>
            <a:ext cx="9992720" cy="160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 Light" panose="020F0302020204030204" pitchFamily="34" charset="0"/>
              </a:rPr>
              <a:t>Music Concerts</a:t>
            </a:r>
            <a:endParaRPr lang="en-US" altLang="en-US" sz="3200" dirty="0">
              <a:latin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F019B4-1794-4B72-BAB3-7DBA2D4960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58" y="1606389"/>
            <a:ext cx="7651717" cy="42665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2F4653-8361-4E0F-ADD6-F41DB73EB1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6251" y="3797675"/>
            <a:ext cx="3724274" cy="2498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41CF0E-A9BE-4822-AB99-07EB35E36A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251" y="1187955"/>
            <a:ext cx="3724274" cy="24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0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4">
            <a:extLst>
              <a:ext uri="{FF2B5EF4-FFF2-40B4-BE49-F238E27FC236}">
                <a16:creationId xmlns:a16="http://schemas.microsoft.com/office/drawing/2014/main" id="{9D69C1A7-2ED4-4733-8418-207E2DEC0914}"/>
              </a:ext>
            </a:extLst>
          </p:cNvPr>
          <p:cNvSpPr txBox="1">
            <a:spLocks/>
          </p:cNvSpPr>
          <p:nvPr/>
        </p:nvSpPr>
        <p:spPr bwMode="auto">
          <a:xfrm>
            <a:off x="989012" y="350136"/>
            <a:ext cx="11441113" cy="138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 Light" panose="020F0302020204030204" pitchFamily="34" charset="0"/>
              </a:rPr>
              <a:t>Brand Promotions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0958AB-E2DB-49E4-9F83-E2125F9B7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709568" y="933968"/>
            <a:ext cx="4546424" cy="3032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B2BCE4-E24C-4FB4-BD8D-EBB41DEC17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095" y="1737168"/>
            <a:ext cx="5979664" cy="417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D01E0A-66E7-4FCA-808B-0E429A5ED4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9568" y="4117710"/>
            <a:ext cx="4546424" cy="26642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C4302B49-F961-4B8C-A0CF-FB827DEF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120" y="282225"/>
            <a:ext cx="9435830" cy="1345545"/>
          </a:xfrm>
        </p:spPr>
        <p:txBody>
          <a:bodyPr/>
          <a:lstStyle/>
          <a:p>
            <a:pPr eaLnBrk="1" hangingPunct="1"/>
            <a:r>
              <a:rPr lang="en-US" altLang="en-US" dirty="0"/>
              <a:t>Store Launch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E076C-1FBC-4240-BA85-6A170AE564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2071" y="1386320"/>
            <a:ext cx="5406578" cy="237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56560-FB89-463A-A86F-B2F3AAE475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579" y="3863372"/>
            <a:ext cx="3065615" cy="2146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76AA833-4586-44FA-859C-6CA4EEC34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579" y="1386320"/>
            <a:ext cx="4563796" cy="237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Work\PURPLE RIPPLES\Pantaloons\Pantaloons - GHW - Launch\DSC_0068.JPG">
            <a:extLst>
              <a:ext uri="{FF2B5EF4-FFF2-40B4-BE49-F238E27FC236}">
                <a16:creationId xmlns:a16="http://schemas.microsoft.com/office/drawing/2014/main" id="{50230E7C-5F2E-4F7F-8E3D-56C393E5F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2152" y="3863373"/>
            <a:ext cx="3656496" cy="2146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EB16AB-A8D0-49AA-8B3A-EB48416969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3402" y="3863372"/>
            <a:ext cx="3165542" cy="21477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BF9740-026B-4759-9576-2244601E86C2}"/>
              </a:ext>
            </a:extLst>
          </p:cNvPr>
          <p:cNvSpPr txBox="1">
            <a:spLocks/>
          </p:cNvSpPr>
          <p:nvPr/>
        </p:nvSpPr>
        <p:spPr bwMode="auto">
          <a:xfrm>
            <a:off x="1056640" y="325120"/>
            <a:ext cx="9732010" cy="139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 Light" panose="020F0302020204030204" pitchFamily="34" charset="0"/>
              </a:rPr>
              <a:t>Mall Promo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F90F7-69CD-4C93-8002-8FCF8385C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840" y="1465547"/>
            <a:ext cx="3238161" cy="19244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576561-0154-4486-80B5-B001D4FCEC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2068" y="1465548"/>
            <a:ext cx="3100904" cy="1924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A9D2EA-BEFF-4B6E-95D3-4C20F227CE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450" y="3447271"/>
            <a:ext cx="3921551" cy="2387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9C1C12-C7FE-45C1-9515-20110E174E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2068" y="3487425"/>
            <a:ext cx="5623370" cy="2378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22DC22-668A-4F71-8AC0-BB080867F2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0230" y="1465548"/>
            <a:ext cx="3066352" cy="192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50BD47-16F2-4603-A3A4-6259034CAA61}"/>
              </a:ext>
            </a:extLst>
          </p:cNvPr>
          <p:cNvSpPr txBox="1"/>
          <p:nvPr/>
        </p:nvSpPr>
        <p:spPr>
          <a:xfrm>
            <a:off x="1172067" y="5931836"/>
            <a:ext cx="9679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South City Mall Activity Video: </a:t>
            </a:r>
            <a:r>
              <a:rPr lang="en-IN" dirty="0">
                <a:hlinkClick r:id="rId7"/>
              </a:rPr>
              <a:t>https://fb.watch/bkoNJpyxON/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2312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>
            <a:extLst>
              <a:ext uri="{FF2B5EF4-FFF2-40B4-BE49-F238E27FC236}">
                <a16:creationId xmlns:a16="http://schemas.microsoft.com/office/drawing/2014/main" id="{81F2AD34-59A0-417A-821F-1464837EFDEC}"/>
              </a:ext>
            </a:extLst>
          </p:cNvPr>
          <p:cNvSpPr txBox="1">
            <a:spLocks/>
          </p:cNvSpPr>
          <p:nvPr/>
        </p:nvSpPr>
        <p:spPr bwMode="auto">
          <a:xfrm>
            <a:off x="1316034" y="325120"/>
            <a:ext cx="10388604" cy="124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 Light" panose="020F0302020204030204" pitchFamily="34" charset="0"/>
              </a:rPr>
              <a:t>Road Shows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F5F5F2-8B2B-4EA3-8CA9-B7F2951C2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326" y="3939891"/>
            <a:ext cx="4312500" cy="2459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6F9261-D6C7-472E-B2ED-054295F61B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740" y="3939891"/>
            <a:ext cx="4834889" cy="2456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3B8DAC-9D87-4E5F-BC2E-1AFBEFB2C4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326" y="1332521"/>
            <a:ext cx="4312500" cy="2456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E5CF56-3DBB-449E-AB8C-ADA5ABF456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741" y="1330956"/>
            <a:ext cx="4834888" cy="24564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15C1E-FB15-431C-863E-2605A905DA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5318" y="1851860"/>
            <a:ext cx="5257891" cy="364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Title 1">
            <a:extLst>
              <a:ext uri="{FF2B5EF4-FFF2-40B4-BE49-F238E27FC236}">
                <a16:creationId xmlns:a16="http://schemas.microsoft.com/office/drawing/2014/main" id="{4B0B18CD-ACA8-4B07-A510-30B606AA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49" y="371475"/>
            <a:ext cx="10506075" cy="1409700"/>
          </a:xfrm>
        </p:spPr>
        <p:txBody>
          <a:bodyPr/>
          <a:lstStyle/>
          <a:p>
            <a:pPr eaLnBrk="1" hangingPunct="1"/>
            <a:r>
              <a:rPr lang="en-US" altLang="en-US" dirty="0"/>
              <a:t>Festive Activations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9EDEC-E758-42AA-A77D-9B5443AB6C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49" y="1851860"/>
            <a:ext cx="5654490" cy="364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BBBA-1B22-49D1-8F14-02238B3A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Who are we? What do we stand for?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63D78-BBD8-4D8E-886C-840A85613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654593" cy="4351338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>
                <a:latin typeface="+mn-lt"/>
                <a:cs typeface="+mn-cs"/>
              </a:rPr>
              <a:t>We are not an event agency. We are not a BTL agency.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>
                <a:latin typeface="+mn-lt"/>
                <a:cs typeface="+mn-cs"/>
              </a:rPr>
              <a:t>We Manage Campaigns. We create PHYGITAL experiences.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b="1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We work with the idea of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“Marketing Process Outsourcing” </a:t>
            </a:r>
            <a:r>
              <a:rPr lang="en-US" sz="2000" dirty="0">
                <a:latin typeface="+mn-lt"/>
                <a:cs typeface="+mn-cs"/>
              </a:rPr>
              <a:t>– by providing 360 degree business linked marketing solutions and have been in this business since 2013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We facilitate businesses to outsource their entire Marketing and Brand requirements, right from the </a:t>
            </a:r>
            <a:r>
              <a:rPr lang="en-US" sz="2000" b="1" dirty="0">
                <a:latin typeface="+mn-lt"/>
                <a:cs typeface="+mn-cs"/>
              </a:rPr>
              <a:t>Strategy and Ideations, Conceptualizing, Creatives, Planning and Execution </a:t>
            </a:r>
            <a:r>
              <a:rPr lang="en-US" sz="2000" dirty="0">
                <a:latin typeface="+mn-lt"/>
                <a:cs typeface="+mn-cs"/>
              </a:rPr>
              <a:t>– with the support of the best marketing minds in the ecosystem.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We as a team here carry the experience of handling Brand and Marketing for some of the top Fortune 500 companies along with the backing of the best of the suppliers and vendors.</a:t>
            </a:r>
            <a:endParaRPr lang="en-IN" sz="2000" dirty="0"/>
          </a:p>
        </p:txBody>
      </p:sp>
      <p:pic>
        <p:nvPicPr>
          <p:cNvPr id="4" name="Picture 2" descr="http://www.gettingsmart.com/wp-content/uploads/2016/08/Paradigm-Shift-Feature-Image.jpg">
            <a:extLst>
              <a:ext uri="{FF2B5EF4-FFF2-40B4-BE49-F238E27FC236}">
                <a16:creationId xmlns:a16="http://schemas.microsoft.com/office/drawing/2014/main" id="{714DC7F1-22D7-4778-8D73-AF46314E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7376" y="3247307"/>
            <a:ext cx="2529526" cy="175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27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>
            <a:extLst>
              <a:ext uri="{FF2B5EF4-FFF2-40B4-BE49-F238E27FC236}">
                <a16:creationId xmlns:a16="http://schemas.microsoft.com/office/drawing/2014/main" id="{184AE596-914C-4DF2-8F19-AAE97AFE78CE}"/>
              </a:ext>
            </a:extLst>
          </p:cNvPr>
          <p:cNvSpPr txBox="1">
            <a:spLocks/>
          </p:cNvSpPr>
          <p:nvPr/>
        </p:nvSpPr>
        <p:spPr bwMode="auto">
          <a:xfrm>
            <a:off x="1492825" y="266699"/>
            <a:ext cx="9305349" cy="14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 Light" panose="020F0302020204030204" pitchFamily="34" charset="0"/>
              </a:rPr>
              <a:t>BTL Promotions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98341-6CB2-49B2-A562-1700CB9C65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826" y="1340623"/>
            <a:ext cx="4488788" cy="246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2E4377-FD88-42F7-A42D-E044A7F863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202" y="1329335"/>
            <a:ext cx="4488788" cy="246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EB823E-393D-4BEF-8F98-CEADB2354F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202" y="3892829"/>
            <a:ext cx="4488788" cy="2451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G_5808">
            <a:extLst>
              <a:ext uri="{FF2B5EF4-FFF2-40B4-BE49-F238E27FC236}">
                <a16:creationId xmlns:a16="http://schemas.microsoft.com/office/drawing/2014/main" id="{4FD77E20-2700-476B-9D07-00AD1DABEEDB}"/>
              </a:ext>
            </a:extLst>
          </p:cNvPr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826" y="3892830"/>
            <a:ext cx="4488787" cy="2451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>
            <a:extLst>
              <a:ext uri="{FF2B5EF4-FFF2-40B4-BE49-F238E27FC236}">
                <a16:creationId xmlns:a16="http://schemas.microsoft.com/office/drawing/2014/main" id="{345A4F6A-9100-4668-98EC-BF3B1F5E4B37}"/>
              </a:ext>
            </a:extLst>
          </p:cNvPr>
          <p:cNvSpPr txBox="1">
            <a:spLocks/>
          </p:cNvSpPr>
          <p:nvPr/>
        </p:nvSpPr>
        <p:spPr bwMode="auto">
          <a:xfrm>
            <a:off x="1300480" y="242887"/>
            <a:ext cx="94339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 Light" panose="020F0302020204030204" pitchFamily="34" charset="0"/>
              </a:rPr>
              <a:t>Themed Activations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F6E8BB-9FA6-4E2D-B2B4-C17F34D15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901176" y="3836733"/>
            <a:ext cx="4572000" cy="247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09169B-0E8E-42DF-A313-42B562ACC8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914" y="1379228"/>
            <a:ext cx="4377267" cy="2320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E355D9-3B2D-4752-BCAA-3CDA28D42F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777" y="3836733"/>
            <a:ext cx="4377267" cy="2474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D6E69-B7D9-4EE8-AF9E-CDF85766A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178" y="1379228"/>
            <a:ext cx="4572000" cy="2302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47">
            <a:extLst>
              <a:ext uri="{FF2B5EF4-FFF2-40B4-BE49-F238E27FC236}">
                <a16:creationId xmlns:a16="http://schemas.microsoft.com/office/drawing/2014/main" id="{D5D870B5-964C-4E9B-9865-A35A88384BD6}"/>
              </a:ext>
            </a:extLst>
          </p:cNvPr>
          <p:cNvSpPr txBox="1">
            <a:spLocks/>
          </p:cNvSpPr>
          <p:nvPr/>
        </p:nvSpPr>
        <p:spPr bwMode="auto">
          <a:xfrm>
            <a:off x="721360" y="358780"/>
            <a:ext cx="9933940" cy="147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 Light" panose="020F0302020204030204" pitchFamily="34" charset="0"/>
              </a:rPr>
              <a:t>In Shop Promo – Demo and Lead Capture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2A6C6-93DB-49AC-BECD-5423B7F3B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36403" y="3953704"/>
            <a:ext cx="4345823" cy="2385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35EF9C-A4E4-4A27-B571-39151B56A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03" y="1463495"/>
            <a:ext cx="4345823" cy="2385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6CCEC9-6939-4288-BB5A-723EE31A4A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666" y="2008814"/>
            <a:ext cx="5529248" cy="368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2217A0-61CC-4BE0-8D30-108CF42EA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426" y="1539385"/>
            <a:ext cx="3932941" cy="2093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72B43F-2824-4DD5-8519-BADBE72BF3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051" y="1539385"/>
            <a:ext cx="4221076" cy="2047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47">
            <a:extLst>
              <a:ext uri="{FF2B5EF4-FFF2-40B4-BE49-F238E27FC236}">
                <a16:creationId xmlns:a16="http://schemas.microsoft.com/office/drawing/2014/main" id="{05DB033E-08AB-49FE-A1DF-8134BFF6991D}"/>
              </a:ext>
            </a:extLst>
          </p:cNvPr>
          <p:cNvSpPr txBox="1">
            <a:spLocks/>
          </p:cNvSpPr>
          <p:nvPr/>
        </p:nvSpPr>
        <p:spPr bwMode="auto">
          <a:xfrm>
            <a:off x="721360" y="358780"/>
            <a:ext cx="9933940" cy="147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defTabSz="914400" eaLnBrk="1" hangingPunct="1">
              <a:lnSpc>
                <a:spcPct val="90000"/>
              </a:lnSpc>
              <a:buFontTx/>
              <a:buNone/>
              <a:defRPr sz="4400"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Showroom on Wheels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9BAA5-2A42-4365-9601-3A2A01E988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0051" y="3714160"/>
            <a:ext cx="3761981" cy="2315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7AD16D-5E7E-42DF-A317-C6CB31ED02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692" y="3714160"/>
            <a:ext cx="4391676" cy="2315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C3981117-1DBB-41F8-B461-B5D828ED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294640"/>
            <a:ext cx="9975215" cy="1452880"/>
          </a:xfrm>
        </p:spPr>
        <p:txBody>
          <a:bodyPr/>
          <a:lstStyle/>
          <a:p>
            <a:pPr eaLnBrk="1" hangingPunct="1"/>
            <a:r>
              <a:rPr lang="en-US" altLang="en-US" dirty="0"/>
              <a:t>Merchandising and Décor</a:t>
            </a:r>
            <a:endParaRPr lang="hi-I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F87BD-155B-4546-88B8-10011DC4C1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948" y="1864360"/>
            <a:ext cx="5059051" cy="3801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WhatsApp Image 2018-08-17 at 7.06.21 PM (1).jpeg">
            <a:extLst>
              <a:ext uri="{FF2B5EF4-FFF2-40B4-BE49-F238E27FC236}">
                <a16:creationId xmlns:a16="http://schemas.microsoft.com/office/drawing/2014/main" id="{53CDBB3D-3AAE-41FB-88C8-9AFD35DB1BC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6146" y="1864360"/>
            <a:ext cx="5207994" cy="3801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390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74087C89-CDC1-4EBB-8DCD-8BA99044DFBD}"/>
              </a:ext>
            </a:extLst>
          </p:cNvPr>
          <p:cNvSpPr txBox="1">
            <a:spLocks/>
          </p:cNvSpPr>
          <p:nvPr/>
        </p:nvSpPr>
        <p:spPr bwMode="gray">
          <a:xfrm>
            <a:off x="1036320" y="264160"/>
            <a:ext cx="10255568" cy="143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 Light" panose="020F0302020204030204" pitchFamily="34" charset="0"/>
              </a:rPr>
              <a:t>Customised Design and Fabrication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13488-0F7F-4F81-8881-3BFCDEBA4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937" y="1848167"/>
            <a:ext cx="6402143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B181B4-4A30-4300-A8F6-6A6D20994C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837680" y="1848166"/>
            <a:ext cx="5212649" cy="4029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1D681D93-3287-4850-AAF7-5B16691229DF}"/>
              </a:ext>
            </a:extLst>
          </p:cNvPr>
          <p:cNvSpPr txBox="1">
            <a:spLocks/>
          </p:cNvSpPr>
          <p:nvPr/>
        </p:nvSpPr>
        <p:spPr bwMode="gray">
          <a:xfrm>
            <a:off x="1112520" y="282734"/>
            <a:ext cx="10179368" cy="15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 Light" panose="020F0302020204030204" pitchFamily="34" charset="0"/>
              </a:rPr>
              <a:t>Customised Design and Fabrication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8240F-21C5-429B-B84F-9D7A64F67A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8823" y="1788159"/>
            <a:ext cx="4186804" cy="411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2030CF-1860-417E-9F09-A7D88E4B96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23783" y="1788159"/>
            <a:ext cx="3592200" cy="409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986DDE0-0500-4F19-AFDB-5E99D19E85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3178" y="1788159"/>
            <a:ext cx="2368450" cy="409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981DAF03-494A-449C-957B-7CFC4A75F313}"/>
              </a:ext>
            </a:extLst>
          </p:cNvPr>
          <p:cNvSpPr txBox="1">
            <a:spLocks/>
          </p:cNvSpPr>
          <p:nvPr/>
        </p:nvSpPr>
        <p:spPr bwMode="gray">
          <a:xfrm>
            <a:off x="883920" y="264160"/>
            <a:ext cx="10407968" cy="143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 Light" panose="020F0302020204030204" pitchFamily="34" charset="0"/>
              </a:rPr>
              <a:t>Customised Design and Fabrication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E8FC97-97FC-4A87-AFB0-7A22081376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835" y="1951531"/>
            <a:ext cx="6011152" cy="3619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C8E9BC-F02E-4378-8F47-B3B16E653D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462" y="1951531"/>
            <a:ext cx="4825910" cy="3619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6A1489B9-2399-480A-9705-8BD594EFA9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Digital Activity Snapshots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547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7"/>
          <p:cNvSpPr txBox="1">
            <a:spLocks noGrp="1"/>
          </p:cNvSpPr>
          <p:nvPr>
            <p:ph type="title"/>
          </p:nvPr>
        </p:nvSpPr>
        <p:spPr>
          <a:xfrm>
            <a:off x="939301" y="396240"/>
            <a:ext cx="10399767" cy="1361093"/>
          </a:xfrm>
          <a:prstGeom prst="rect">
            <a:avLst/>
          </a:prstGeom>
        </p:spPr>
        <p:txBody>
          <a:bodyPr spcFirstLastPara="1"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Social Media Management</a:t>
            </a:r>
            <a:endParaRPr dirty="0"/>
          </a:p>
        </p:txBody>
      </p:sp>
      <p:sp>
        <p:nvSpPr>
          <p:cNvPr id="768" name="Google Shape;768;p37"/>
          <p:cNvSpPr txBox="1">
            <a:spLocks noGrp="1"/>
          </p:cNvSpPr>
          <p:nvPr>
            <p:ph type="body" idx="1"/>
          </p:nvPr>
        </p:nvSpPr>
        <p:spPr>
          <a:xfrm>
            <a:off x="939300" y="1757333"/>
            <a:ext cx="4529573" cy="3848000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4449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Full Spectrum Capabilities to manage Social handles for Brands</a:t>
            </a:r>
          </a:p>
          <a:p>
            <a:pPr marL="44449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Social Media Management</a:t>
            </a:r>
          </a:p>
          <a:p>
            <a:pPr marL="1054082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Handling the Social Pages of Xiaomi in East and West India</a:t>
            </a:r>
          </a:p>
          <a:p>
            <a:pPr marL="1054082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17 State Handles</a:t>
            </a:r>
          </a:p>
          <a:p>
            <a:pPr marL="1054082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22 Social Pages</a:t>
            </a:r>
          </a:p>
          <a:p>
            <a:pPr marL="1054082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167216-3533-44FC-9DA5-7AFD077475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376" y="1856618"/>
            <a:ext cx="2094076" cy="3992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7135E6-D6B4-4190-98C2-7D6B957E59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1954" y="1856617"/>
            <a:ext cx="2028089" cy="3997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E17978-69F4-4E2A-93E7-1A136800D6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546" y="1856618"/>
            <a:ext cx="1928265" cy="4002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eriodicis.com/images/expertise.jpg">
            <a:extLst>
              <a:ext uri="{FF2B5EF4-FFF2-40B4-BE49-F238E27FC236}">
                <a16:creationId xmlns:a16="http://schemas.microsoft.com/office/drawing/2014/main" id="{FB990680-7C48-46D5-85F8-4FCCF1B43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92706" y="2527809"/>
            <a:ext cx="3280614" cy="172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2AD932-FBA3-486D-A75E-6D5D79A8EDD0}"/>
              </a:ext>
            </a:extLst>
          </p:cNvPr>
          <p:cNvSpPr/>
          <p:nvPr/>
        </p:nvSpPr>
        <p:spPr>
          <a:xfrm>
            <a:off x="4764881" y="1703567"/>
            <a:ext cx="2862262" cy="561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tx1"/>
                </a:solidFill>
              </a:rPr>
              <a:t>Brand, Marketing and Creative Consultancy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41169B-6622-4642-87E9-77DACE658AEC}"/>
              </a:ext>
            </a:extLst>
          </p:cNvPr>
          <p:cNvSpPr/>
          <p:nvPr/>
        </p:nvSpPr>
        <p:spPr>
          <a:xfrm>
            <a:off x="7997825" y="1552756"/>
            <a:ext cx="3913188" cy="3619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tx1"/>
                </a:solidFill>
              </a:rPr>
              <a:t>Retail &amp; Merchandise Solutions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57210F-6267-4D5A-8A8C-20E887DB6C4A}"/>
              </a:ext>
            </a:extLst>
          </p:cNvPr>
          <p:cNvSpPr/>
          <p:nvPr/>
        </p:nvSpPr>
        <p:spPr>
          <a:xfrm>
            <a:off x="8010525" y="2003606"/>
            <a:ext cx="3975100" cy="2106612"/>
          </a:xfrm>
          <a:prstGeom prst="roundRect">
            <a:avLst>
              <a:gd name="adj" fmla="val 975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Innovation in POSM and Brand Visibility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Retail Planogram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Merchandising and Real Time Online Tracking of deployment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Retail Pricing Audits and Mystery Shopping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Retail Merchandising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Retail Furnitures and Display Innovations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3038306-398F-4602-86A3-AAA653A3B53C}"/>
              </a:ext>
            </a:extLst>
          </p:cNvPr>
          <p:cNvSpPr/>
          <p:nvPr/>
        </p:nvSpPr>
        <p:spPr>
          <a:xfrm>
            <a:off x="4602163" y="4330881"/>
            <a:ext cx="3294062" cy="40322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tx1"/>
                </a:solidFill>
              </a:rPr>
              <a:t>Phygital Marketing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6B5F2A-5781-4D0B-933B-3FC7FD21852B}"/>
              </a:ext>
            </a:extLst>
          </p:cNvPr>
          <p:cNvSpPr/>
          <p:nvPr/>
        </p:nvSpPr>
        <p:spPr>
          <a:xfrm>
            <a:off x="4586288" y="4773792"/>
            <a:ext cx="3417887" cy="165576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Integration of BTL activation with digital space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Marketing App development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VR Integrated BTL Activations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Social / Digital Led Activation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AE9FF1-FE90-4101-AEC5-734F1D1EF776}"/>
              </a:ext>
            </a:extLst>
          </p:cNvPr>
          <p:cNvSpPr/>
          <p:nvPr/>
        </p:nvSpPr>
        <p:spPr>
          <a:xfrm>
            <a:off x="647700" y="4311831"/>
            <a:ext cx="3578225" cy="41116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tx1"/>
                </a:solidFill>
              </a:rPr>
              <a:t>Trade Marketing Solutions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4FF1A9-8FD6-475C-B112-3F42D6485AF5}"/>
              </a:ext>
            </a:extLst>
          </p:cNvPr>
          <p:cNvSpPr/>
          <p:nvPr/>
        </p:nvSpPr>
        <p:spPr>
          <a:xfrm>
            <a:off x="650875" y="4773793"/>
            <a:ext cx="3633788" cy="1438275"/>
          </a:xfrm>
          <a:prstGeom prst="roundRect">
            <a:avLst>
              <a:gd name="adj" fmla="val 9759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Retailer Engagement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Online Loyalty Programs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Trade Incentive Programs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N" sz="1600" dirty="0">
                <a:solidFill>
                  <a:schemeClr val="tx1"/>
                </a:solidFill>
              </a:rPr>
              <a:t>Gifting Solutions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FB854B-A3B9-498E-994E-449B1585517C}"/>
              </a:ext>
            </a:extLst>
          </p:cNvPr>
          <p:cNvSpPr/>
          <p:nvPr/>
        </p:nvSpPr>
        <p:spPr>
          <a:xfrm>
            <a:off x="481013" y="1552756"/>
            <a:ext cx="3913187" cy="3619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tx1"/>
                </a:solidFill>
              </a:rPr>
              <a:t>BTL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5DC67BD-9EF8-44E7-B0F5-6131C83C07E5}"/>
              </a:ext>
            </a:extLst>
          </p:cNvPr>
          <p:cNvSpPr/>
          <p:nvPr/>
        </p:nvSpPr>
        <p:spPr>
          <a:xfrm>
            <a:off x="481013" y="1984555"/>
            <a:ext cx="3973512" cy="2106611"/>
          </a:xfrm>
          <a:prstGeom prst="roundRect">
            <a:avLst>
              <a:gd name="adj" fmla="val 975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Consumer Promotions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Dealer Meets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Events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Activations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Trade Show, Seminars and Stalls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Offsite Conferences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D13A4C5-8FE6-437E-BF96-99E3FC71DC1C}"/>
              </a:ext>
            </a:extLst>
          </p:cNvPr>
          <p:cNvSpPr/>
          <p:nvPr/>
        </p:nvSpPr>
        <p:spPr>
          <a:xfrm>
            <a:off x="8305800" y="4321356"/>
            <a:ext cx="3578225" cy="41116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tx1"/>
                </a:solidFill>
              </a:rPr>
              <a:t>ATL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FC3A079-A02A-4C0D-A0AD-3D5320F39B54}"/>
              </a:ext>
            </a:extLst>
          </p:cNvPr>
          <p:cNvSpPr/>
          <p:nvPr/>
        </p:nvSpPr>
        <p:spPr>
          <a:xfrm>
            <a:off x="8305800" y="4773792"/>
            <a:ext cx="3633788" cy="1438275"/>
          </a:xfrm>
          <a:prstGeom prst="roundRect">
            <a:avLst>
              <a:gd name="adj" fmla="val 975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Media Planning and Buying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OOH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Radio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3F2B69-B0E9-4378-A510-DB9422EF7382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/>
            <a:r>
              <a:rPr lang="en-US" dirty="0"/>
              <a:t>Offline Marketing</a:t>
            </a: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7"/>
          <p:cNvSpPr txBox="1">
            <a:spLocks noGrp="1"/>
          </p:cNvSpPr>
          <p:nvPr>
            <p:ph type="title"/>
          </p:nvPr>
        </p:nvSpPr>
        <p:spPr>
          <a:xfrm>
            <a:off x="939301" y="396240"/>
            <a:ext cx="10399767" cy="1361093"/>
          </a:xfrm>
          <a:prstGeom prst="rect">
            <a:avLst/>
          </a:prstGeom>
        </p:spPr>
        <p:txBody>
          <a:bodyPr spcFirstLastPara="1"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Social Media Campaigns</a:t>
            </a:r>
            <a:endParaRPr dirty="0"/>
          </a:p>
        </p:txBody>
      </p:sp>
      <p:sp>
        <p:nvSpPr>
          <p:cNvPr id="768" name="Google Shape;768;p37"/>
          <p:cNvSpPr txBox="1">
            <a:spLocks noGrp="1"/>
          </p:cNvSpPr>
          <p:nvPr>
            <p:ph type="body" idx="1"/>
          </p:nvPr>
        </p:nvSpPr>
        <p:spPr>
          <a:xfrm>
            <a:off x="939300" y="1757333"/>
            <a:ext cx="9354770" cy="4470747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Hilsa Festival Campaign with Food Blogger Foodka for Vivo</a:t>
            </a:r>
          </a:p>
          <a:p>
            <a:pPr marL="711183" lvl="1" indent="0">
              <a:buNone/>
            </a:pPr>
            <a:r>
              <a:rPr lang="en-US" sz="1600" dirty="0">
                <a:hlinkClick r:id="rId3"/>
              </a:rPr>
              <a:t>https://www.facebook.com/watch/?extid=CL-UNK-UNK-UNK-AN_GK0T-GK1C&amp;v=166644255566355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Liquor Home Delivery Campaign for Spencer’s Retail</a:t>
            </a:r>
          </a:p>
          <a:p>
            <a:pPr marL="711183" lvl="1" indent="0">
              <a:buNone/>
            </a:pPr>
            <a:r>
              <a:rPr lang="en-US" sz="1600" dirty="0">
                <a:hlinkClick r:id="rId4"/>
              </a:rPr>
              <a:t>https://www.instagram.com/p/CH26l5FMh35/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Thai Food festival for Spencer’s Retail</a:t>
            </a:r>
          </a:p>
          <a:p>
            <a:pPr marL="711183" lvl="1" indent="0">
              <a:buNone/>
            </a:pPr>
            <a:r>
              <a:rPr lang="en-US" sz="1600" dirty="0">
                <a:hlinkClick r:id="rId5"/>
              </a:rPr>
              <a:t>https://fb.watch/bko5uBUkxP/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Financial Influencer Campaigns for Khadim</a:t>
            </a:r>
          </a:p>
          <a:p>
            <a:pPr marL="101598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1235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4C9CA1-DA86-4C69-A254-98B231003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4823" y="1747027"/>
            <a:ext cx="3227300" cy="220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592E32-2159-41B4-8F7E-C63D856D44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94" y="1752459"/>
            <a:ext cx="4351263" cy="223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68A9FB-F607-4682-A103-14A3EDF90F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94" y="4118350"/>
            <a:ext cx="4351263" cy="2101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C6832A-9B21-4599-8883-5869018F80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7508" y="4118351"/>
            <a:ext cx="3224615" cy="2101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D048FE-C1B9-47FE-BA09-3C59D10656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2385" y="1752459"/>
            <a:ext cx="2571495" cy="446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Google Shape;767;p37">
            <a:extLst>
              <a:ext uri="{FF2B5EF4-FFF2-40B4-BE49-F238E27FC236}">
                <a16:creationId xmlns:a16="http://schemas.microsoft.com/office/drawing/2014/main" id="{C4299E92-A721-43E8-A75F-B5FBBA05B6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9301" y="396240"/>
            <a:ext cx="10399767" cy="1361093"/>
          </a:xfrm>
          <a:prstGeom prst="rect">
            <a:avLst/>
          </a:prstGeom>
        </p:spPr>
        <p:txBody>
          <a:bodyPr spcFirstLastPara="1"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Social Media Campaigns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2678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5BFE-83F7-40E0-B557-D50A37ED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Khadim Social Media Celebrity Campaign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89D7BE-8DCD-440A-9812-EDBA335207EA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8902" y="1819371"/>
            <a:ext cx="2050206" cy="371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759DD3-650F-40B4-B49C-3091AFEE95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2891" y="1819373"/>
            <a:ext cx="2050206" cy="3714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191CD8-0DA2-44C1-A4FA-60752DD782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8552" y="1819373"/>
            <a:ext cx="1999922" cy="373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4F72B-BAC3-4EE9-9112-71A7573C0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516" y="1819373"/>
            <a:ext cx="2050206" cy="3744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6214F6-5D59-4030-B052-05904CC663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3525" y="1819371"/>
            <a:ext cx="2050206" cy="371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50A64-7A7C-4EB6-8C31-E98F07B8BDA3}"/>
              </a:ext>
            </a:extLst>
          </p:cNvPr>
          <p:cNvSpPr txBox="1"/>
          <p:nvPr/>
        </p:nvSpPr>
        <p:spPr>
          <a:xfrm>
            <a:off x="838200" y="569379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dirty="0"/>
              <a:t>Khadim Diwali Campaign on Instagram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Combined Campaign Views is in excess of 3.3 Mn Views on Social Handles of Khadim</a:t>
            </a:r>
          </a:p>
        </p:txBody>
      </p:sp>
    </p:spTree>
    <p:extLst>
      <p:ext uri="{BB962C8B-B14F-4D97-AF65-F5344CB8AC3E}">
        <p14:creationId xmlns:p14="http://schemas.microsoft.com/office/powerpoint/2010/main" val="717858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788F36-39AF-4DB5-B728-CD94675822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297" y="752626"/>
            <a:ext cx="2103925" cy="3740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67" name="Google Shape;767;p37"/>
          <p:cNvSpPr txBox="1">
            <a:spLocks noGrp="1"/>
          </p:cNvSpPr>
          <p:nvPr>
            <p:ph type="title"/>
          </p:nvPr>
        </p:nvSpPr>
        <p:spPr>
          <a:xfrm>
            <a:off x="939301" y="396240"/>
            <a:ext cx="10399767" cy="1361093"/>
          </a:xfrm>
          <a:prstGeom prst="rect">
            <a:avLst/>
          </a:prstGeom>
        </p:spPr>
        <p:txBody>
          <a:bodyPr spcFirstLastPara="1"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01597"/>
            <a:r>
              <a:rPr lang="en-IN" altLang="en-US" dirty="0"/>
              <a:t>Digital Campaigns</a:t>
            </a:r>
          </a:p>
        </p:txBody>
      </p:sp>
      <p:sp>
        <p:nvSpPr>
          <p:cNvPr id="768" name="Google Shape;768;p37"/>
          <p:cNvSpPr txBox="1">
            <a:spLocks noGrp="1"/>
          </p:cNvSpPr>
          <p:nvPr>
            <p:ph type="body" idx="1"/>
          </p:nvPr>
        </p:nvSpPr>
        <p:spPr>
          <a:xfrm>
            <a:off x="942681" y="1644210"/>
            <a:ext cx="5288438" cy="4285250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altLang="en-US" sz="2000" dirty="0"/>
              <a:t>Geofencing Digital Campaigns - </a:t>
            </a:r>
            <a:r>
              <a:rPr lang="en-US" sz="2000" dirty="0"/>
              <a:t>New Normal Retail Campaign for Xiaomi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altLang="en-US" sz="2000" dirty="0"/>
              <a:t>QR Code Based Demo Campaign – Samsung Smart Cafe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dirty="0"/>
              <a:t>Digital Consumer Promo - </a:t>
            </a:r>
            <a:r>
              <a:rPr lang="en-IN" altLang="en-US" sz="2000" dirty="0"/>
              <a:t>We are a full service agency when it comes to SMS based or QR Code Based consumer promo campaigns with full in house teams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altLang="en-US" sz="2000" dirty="0"/>
              <a:t>SMS Based Festive Campaign 2017 - Vivo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altLang="en-US" sz="2000" dirty="0"/>
              <a:t>SMS Based Festive Campaign 2018 – Xiaomi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altLang="en-US" sz="2000" dirty="0"/>
              <a:t>QR Code Based Retail Promo – Mi Commerce Campaign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F315A-E3B5-4B6C-88AA-2F21B98029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901" y="2622782"/>
            <a:ext cx="1940964" cy="3740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83053C-195A-4CB0-9568-B2EA20AE6E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574" y="2622782"/>
            <a:ext cx="2161952" cy="3740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838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D60793-781E-4A75-A529-DCB5177D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Phygital Campaigns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2EC595-53B1-493F-A448-FF901A855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altLang="en-US" sz="2000" dirty="0"/>
              <a:t>Xiaomi “Ray of Hope Campaign”</a:t>
            </a:r>
          </a:p>
          <a:p>
            <a:r>
              <a:rPr lang="en-IN" altLang="en-US" sz="2000" dirty="0"/>
              <a:t>Campaign with </a:t>
            </a:r>
            <a:r>
              <a:rPr lang="en-IN" altLang="en-US" sz="2000" b="1" i="1" dirty="0"/>
              <a:t>“O Maa Go”</a:t>
            </a:r>
            <a:r>
              <a:rPr lang="en-IN" altLang="en-US" sz="2000" dirty="0"/>
              <a:t> for Xiaomi Store Launch along with Radio Mirchi</a:t>
            </a:r>
          </a:p>
          <a:p>
            <a:r>
              <a:rPr lang="en-IN" altLang="en-US" sz="2000" dirty="0"/>
              <a:t>Xiaomi Durga Puja Campaign 2020</a:t>
            </a:r>
          </a:p>
          <a:p>
            <a:endParaRPr lang="en-IN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2132CD-73F0-454F-8F26-844FC7411D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762" y="3129697"/>
            <a:ext cx="4451890" cy="3003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1">
            <a:extLst>
              <a:ext uri="{FF2B5EF4-FFF2-40B4-BE49-F238E27FC236}">
                <a16:creationId xmlns:a16="http://schemas.microsoft.com/office/drawing/2014/main" id="{70B6C452-BAD6-43D7-8223-F8CC3D1CE0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83146" y="1435404"/>
            <a:ext cx="2702018" cy="469738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C6BD52-ACE4-43ED-9B70-8BB5344D50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13" y="3129697"/>
            <a:ext cx="4318055" cy="3003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1105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02727-B19A-4B51-AFE1-5E4775C2E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 / Brand Property for Brands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FADAA-563C-4054-94CF-E8DD9F2A3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598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Mi </a:t>
            </a:r>
            <a:r>
              <a:rPr lang="en-US" altLang="en-US" sz="2000" dirty="0" err="1"/>
              <a:t>Pujo’r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Gaan</a:t>
            </a:r>
            <a:r>
              <a:rPr lang="en-US" altLang="en-US" sz="2000" dirty="0"/>
              <a:t> with Rupam Islam – 2019 and 2020</a:t>
            </a:r>
          </a:p>
          <a:p>
            <a:pPr marL="711182" lvl="1" indent="0">
              <a:lnSpc>
                <a:spcPct val="100000"/>
              </a:lnSpc>
              <a:buNone/>
            </a:pPr>
            <a:r>
              <a:rPr lang="en-US" altLang="en-US" sz="1200" dirty="0">
                <a:hlinkClick r:id="rId2"/>
              </a:rPr>
              <a:t>https://www.youtube.com/watch?v=a6zcmYEmFWI</a:t>
            </a:r>
            <a:endParaRPr lang="en-US" altLang="en-US" sz="1200" dirty="0"/>
          </a:p>
          <a:p>
            <a:pPr marL="711182" lvl="1" indent="0">
              <a:lnSpc>
                <a:spcPct val="100000"/>
              </a:lnSpc>
              <a:buNone/>
            </a:pPr>
            <a:r>
              <a:rPr lang="en-US" altLang="en-US" sz="1200" dirty="0">
                <a:hlinkClick r:id="rId3"/>
              </a:rPr>
              <a:t>https://www.facebook.com/watch/?v=3438350766242896</a:t>
            </a: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Vivo Pujo Campaign with </a:t>
            </a:r>
            <a:r>
              <a:rPr lang="en-US" sz="2000" dirty="0" err="1"/>
              <a:t>Srabanti</a:t>
            </a:r>
            <a:r>
              <a:rPr lang="en-US" sz="2000" dirty="0"/>
              <a:t> Chatterjee</a:t>
            </a:r>
          </a:p>
          <a:p>
            <a:pPr marL="711183" lvl="1" indent="0">
              <a:buNone/>
            </a:pPr>
            <a:r>
              <a:rPr lang="en-US" sz="1400" dirty="0">
                <a:hlinkClick r:id="rId4"/>
              </a:rPr>
              <a:t>https://fb.watch/bkoPfAiGHn/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Vivo Retailer Unboxing Videos</a:t>
            </a:r>
          </a:p>
          <a:p>
            <a:pPr marL="711183" lvl="1" indent="0">
              <a:buNone/>
            </a:pPr>
            <a:r>
              <a:rPr lang="en-US" sz="1600" dirty="0">
                <a:hlinkClick r:id="rId5"/>
              </a:rPr>
              <a:t>https://fb.watch/bkoMfhSLhm/</a:t>
            </a:r>
            <a:endParaRPr lang="en-US" sz="1600" dirty="0"/>
          </a:p>
          <a:p>
            <a:endParaRPr lang="en-IN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22C8A-1FD0-4927-8919-027FCF3698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841" y="4118966"/>
            <a:ext cx="3362699" cy="221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941601-3ADC-49B7-A3BC-06EF3EE7BD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9" y="4113410"/>
            <a:ext cx="3475863" cy="221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646F97-B47A-420B-8F7D-E6781C4523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2408" y="4113410"/>
            <a:ext cx="3659293" cy="2223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D6197E-651F-4571-815D-CEEDF32DFCE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407" y="1889256"/>
            <a:ext cx="3659293" cy="2071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940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7"/>
          <p:cNvSpPr txBox="1">
            <a:spLocks noGrp="1"/>
          </p:cNvSpPr>
          <p:nvPr>
            <p:ph type="title"/>
          </p:nvPr>
        </p:nvSpPr>
        <p:spPr>
          <a:xfrm>
            <a:off x="939301" y="396240"/>
            <a:ext cx="10399767" cy="1361093"/>
          </a:xfrm>
          <a:prstGeom prst="rect">
            <a:avLst/>
          </a:prstGeom>
        </p:spPr>
        <p:txBody>
          <a:bodyPr spcFirstLastPara="1"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01597"/>
            <a:r>
              <a:rPr lang="en-IN" altLang="en-US" dirty="0"/>
              <a:t>AR - VR Campaigns</a:t>
            </a:r>
          </a:p>
        </p:txBody>
      </p:sp>
      <p:sp>
        <p:nvSpPr>
          <p:cNvPr id="768" name="Google Shape;768;p37"/>
          <p:cNvSpPr txBox="1">
            <a:spLocks noGrp="1"/>
          </p:cNvSpPr>
          <p:nvPr>
            <p:ph type="body" idx="1"/>
          </p:nvPr>
        </p:nvSpPr>
        <p:spPr>
          <a:xfrm>
            <a:off x="939300" y="1757333"/>
            <a:ext cx="10313400" cy="4358987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dirty="0"/>
              <a:t>Dealer Meets on a Virtual Reality Platform for Xiaomi</a:t>
            </a:r>
          </a:p>
          <a:p>
            <a:pPr marL="711183" lvl="1" indent="0">
              <a:buNone/>
            </a:pPr>
            <a:endParaRPr lang="en-IN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2000" dirty="0"/>
              <a:t>New Store Launches using VR Platform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2000" dirty="0"/>
              <a:t>AR Durga Puja Campaign using Face Book 3D Filters and Integration with Newspaper Ad for Spencer’s Retail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2000" dirty="0"/>
              <a:t>Special Brand Filters on FB and Instagram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000" dirty="0"/>
          </a:p>
          <a:p>
            <a:pPr>
              <a:buFont typeface="Arial" panose="020B0604020202020204" pitchFamily="34" charset="0"/>
              <a:buChar char="•"/>
            </a:pPr>
            <a:endParaRPr lang="en-I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C5FE74-FC82-4DDB-A867-EDC91369F912}"/>
              </a:ext>
            </a:extLst>
          </p:cNvPr>
          <p:cNvSpPr txBox="1"/>
          <p:nvPr/>
        </p:nvSpPr>
        <p:spPr>
          <a:xfrm>
            <a:off x="5669280" y="6116320"/>
            <a:ext cx="6096000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597" algn="r"/>
            <a:r>
              <a:rPr lang="en-US" sz="1467" dirty="0"/>
              <a:t>References available on request</a:t>
            </a:r>
          </a:p>
        </p:txBody>
      </p:sp>
    </p:spTree>
    <p:extLst>
      <p:ext uri="{BB962C8B-B14F-4D97-AF65-F5344CB8AC3E}">
        <p14:creationId xmlns:p14="http://schemas.microsoft.com/office/powerpoint/2010/main" val="2245189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7623D7EC-00EE-4EA1-AAD4-AA9F726BCD53}"/>
              </a:ext>
            </a:extLst>
          </p:cNvPr>
          <p:cNvSpPr txBox="1">
            <a:spLocks/>
          </p:cNvSpPr>
          <p:nvPr/>
        </p:nvSpPr>
        <p:spPr bwMode="gray">
          <a:xfrm>
            <a:off x="1088699" y="314960"/>
            <a:ext cx="10654674" cy="153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 Light" panose="020F0302020204030204" pitchFamily="34" charset="0"/>
              </a:rPr>
              <a:t>Chroma Virtual Events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F69D1-44CC-4D47-8971-354342AACE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730" y="4149766"/>
            <a:ext cx="5249439" cy="2547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732147-B3E8-41CF-930F-E93F6FF5BD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730" y="1488748"/>
            <a:ext cx="5249439" cy="2512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45AE40-64BD-4A5F-B9A7-7F7121C328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42" y="1488748"/>
            <a:ext cx="5157401" cy="2512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62EC92-4900-4289-A7F8-C1AB7ECAAB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42" y="4149766"/>
            <a:ext cx="5157401" cy="254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19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7"/>
          <p:cNvSpPr txBox="1">
            <a:spLocks noGrp="1"/>
          </p:cNvSpPr>
          <p:nvPr>
            <p:ph type="title"/>
          </p:nvPr>
        </p:nvSpPr>
        <p:spPr>
          <a:xfrm>
            <a:off x="939301" y="396240"/>
            <a:ext cx="10399767" cy="1219200"/>
          </a:xfrm>
          <a:prstGeom prst="rect">
            <a:avLst/>
          </a:prstGeom>
        </p:spPr>
        <p:txBody>
          <a:bodyPr spcFirstLastPara="1"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Database Communication Solution</a:t>
            </a:r>
            <a:endParaRPr dirty="0"/>
          </a:p>
        </p:txBody>
      </p:sp>
      <p:sp>
        <p:nvSpPr>
          <p:cNvPr id="768" name="Google Shape;768;p37"/>
          <p:cNvSpPr txBox="1">
            <a:spLocks noGrp="1"/>
          </p:cNvSpPr>
          <p:nvPr>
            <p:ph type="body" idx="1"/>
          </p:nvPr>
        </p:nvSpPr>
        <p:spPr>
          <a:xfrm>
            <a:off x="939301" y="1757333"/>
            <a:ext cx="6159083" cy="2739253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altLang="en-US" sz="2000" dirty="0"/>
              <a:t>Database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altLang="en-US" sz="2000" dirty="0"/>
              <a:t>Bulk SMS Campaigns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altLang="en-US" sz="2000" dirty="0"/>
              <a:t>RCS – Rich Communication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altLang="en-US" sz="2000" dirty="0"/>
              <a:t>Bulk WhatsApp Communication with Automated Portal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altLang="en-US" sz="2000" dirty="0"/>
              <a:t>Emailer Campaigns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altLang="en-US" sz="2000" dirty="0"/>
              <a:t>Geo Analytical SMS Campaigns</a:t>
            </a:r>
            <a:endParaRPr lang="en-US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13B0C-E93B-466F-8BBE-1B88DCEFA4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176" y="1226957"/>
            <a:ext cx="3898507" cy="2061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70EC8F-734A-488F-BE11-AEC3945E3E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025" y="3429001"/>
            <a:ext cx="2715824" cy="294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13B765-335A-47CD-BFB5-20B1F77A27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5216" y="3429000"/>
            <a:ext cx="1721401" cy="294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F1E91C-BAC3-4FBC-AF04-67126094BE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597" y="4427894"/>
            <a:ext cx="2888077" cy="194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82C407-20AC-4CE8-9CAA-AD46E99BA9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36" y="4427895"/>
            <a:ext cx="3853866" cy="194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8695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7"/>
          <p:cNvSpPr txBox="1">
            <a:spLocks noGrp="1"/>
          </p:cNvSpPr>
          <p:nvPr>
            <p:ph type="body" idx="1"/>
          </p:nvPr>
        </p:nvSpPr>
        <p:spPr>
          <a:xfrm>
            <a:off x="896117" y="1615440"/>
            <a:ext cx="10399767" cy="4622800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buChar char="•"/>
            </a:pPr>
            <a:r>
              <a:rPr lang="en-US" sz="2000" dirty="0"/>
              <a:t>IT  – For Indian IT Companies with overseas branches in US, UK etc..</a:t>
            </a:r>
          </a:p>
          <a:p>
            <a:pPr>
              <a:lnSpc>
                <a:spcPct val="100000"/>
              </a:lnSpc>
              <a:buChar char="•"/>
            </a:pPr>
            <a:r>
              <a:rPr lang="en-US" sz="2000" dirty="0"/>
              <a:t>Hospitality – For standalone as well as renowned chain having hotels all over the country</a:t>
            </a:r>
          </a:p>
          <a:p>
            <a:pPr>
              <a:lnSpc>
                <a:spcPct val="100000"/>
              </a:lnSpc>
              <a:buChar char="•"/>
            </a:pPr>
            <a:r>
              <a:rPr lang="en-US" sz="2000" dirty="0"/>
              <a:t>Gifts – For one of the top corporate Gifting company of India </a:t>
            </a:r>
          </a:p>
          <a:p>
            <a:pPr>
              <a:lnSpc>
                <a:spcPct val="100000"/>
              </a:lnSpc>
              <a:buChar char="•"/>
            </a:pPr>
            <a:r>
              <a:rPr lang="en-US" sz="2000" dirty="0"/>
              <a:t>Nature Conservation - World's largest lands and waters conservation organization.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Energy Sector - A renowned Indian organization which support India's developmental and energy security objectives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E-commerce Store - UK spare parts dealer to rank on Google &amp; generate leads for Volkswagen, Audi car parts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POS – For a Pharma &amp; Departmental Store POS solution</a:t>
            </a:r>
          </a:p>
        </p:txBody>
      </p:sp>
      <p:sp>
        <p:nvSpPr>
          <p:cNvPr id="6" name="Google Shape;767;p37">
            <a:extLst>
              <a:ext uri="{FF2B5EF4-FFF2-40B4-BE49-F238E27FC236}">
                <a16:creationId xmlns:a16="http://schemas.microsoft.com/office/drawing/2014/main" id="{00A8DC48-ED0C-4748-AB3E-C40C40AFEF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9301" y="396240"/>
            <a:ext cx="10399767" cy="1219200"/>
          </a:xfrm>
          <a:prstGeom prst="rect">
            <a:avLst/>
          </a:prstGeom>
        </p:spPr>
        <p:txBody>
          <a:bodyPr spcFirstLastPara="1"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Websites and E-Commerce Sites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210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F83DAAFE-81B2-43B4-926E-03D38213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Online Marketing</a:t>
            </a:r>
            <a:endParaRPr lang="en-IN" altLang="en-US" dirty="0"/>
          </a:p>
        </p:txBody>
      </p:sp>
      <p:sp>
        <p:nvSpPr>
          <p:cNvPr id="3" name="Google Shape;589;p21">
            <a:extLst>
              <a:ext uri="{FF2B5EF4-FFF2-40B4-BE49-F238E27FC236}">
                <a16:creationId xmlns:a16="http://schemas.microsoft.com/office/drawing/2014/main" id="{14D7E78D-ED15-46F5-AC12-941A1833BECF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332804" y="4499325"/>
            <a:ext cx="653700" cy="61836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CDABF06F-3115-4C66-B45B-562DC4613F5C}"/>
              </a:ext>
            </a:extLst>
          </p:cNvPr>
          <p:cNvSpPr/>
          <p:nvPr/>
        </p:nvSpPr>
        <p:spPr>
          <a:xfrm>
            <a:off x="965995" y="1487125"/>
            <a:ext cx="3272412" cy="6909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N" b="1" dirty="0">
                <a:solidFill>
                  <a:schemeClr val="bg1"/>
                </a:solidFill>
              </a:rPr>
              <a:t>Social Marketing</a:t>
            </a: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46F8D48C-17F4-403D-8D73-54F5B7F1A29D}"/>
              </a:ext>
            </a:extLst>
          </p:cNvPr>
          <p:cNvSpPr/>
          <p:nvPr/>
        </p:nvSpPr>
        <p:spPr>
          <a:xfrm>
            <a:off x="4480829" y="1487125"/>
            <a:ext cx="3272412" cy="6909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N" b="1" dirty="0">
                <a:solidFill>
                  <a:schemeClr val="bg1"/>
                </a:solidFill>
              </a:rPr>
              <a:t>Digital Marketing</a:t>
            </a: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77D70FDE-96DE-4E8A-B652-6F14B1B4EB8E}"/>
              </a:ext>
            </a:extLst>
          </p:cNvPr>
          <p:cNvSpPr/>
          <p:nvPr/>
        </p:nvSpPr>
        <p:spPr>
          <a:xfrm>
            <a:off x="4480829" y="2285456"/>
            <a:ext cx="3272412" cy="4001044"/>
          </a:xfrm>
          <a:prstGeom prst="roundRect">
            <a:avLst>
              <a:gd name="adj" fmla="val 975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</a:rPr>
              <a:t>Digital Marketing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SEO, SEM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GDN, AdWords, DV360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Online Media Buying</a:t>
            </a: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</a:rPr>
              <a:t>Experiential Marketing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VR Integrated BTL Activations</a:t>
            </a: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</a:rPr>
              <a:t>App Based Solutions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Real Time Online Tracking of Merchandising / POSM deployment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Real Time Sale Incentive Solutions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Sales Relationship Management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Marketing App development</a:t>
            </a:r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FDE3425C-BECF-4368-855F-258AFEDFFE37}"/>
              </a:ext>
            </a:extLst>
          </p:cNvPr>
          <p:cNvSpPr/>
          <p:nvPr/>
        </p:nvSpPr>
        <p:spPr>
          <a:xfrm>
            <a:off x="8005188" y="2275931"/>
            <a:ext cx="3272412" cy="4001044"/>
          </a:xfrm>
          <a:prstGeom prst="roundRect">
            <a:avLst>
              <a:gd name="adj" fmla="val 975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</a:rPr>
              <a:t>Content Creation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Infographics, Static Creatives, Videos, GIFs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Creatives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Creative Designs – 2D / 3D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Campaign, Portfolio and Product Design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Product Shoot / Photography / Videography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Video Editing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VFX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Chroma Shoots</a:t>
            </a:r>
          </a:p>
        </p:txBody>
      </p:sp>
      <p:sp>
        <p:nvSpPr>
          <p:cNvPr id="8" name="Rectangle: Rounded Corners 17">
            <a:extLst>
              <a:ext uri="{FF2B5EF4-FFF2-40B4-BE49-F238E27FC236}">
                <a16:creationId xmlns:a16="http://schemas.microsoft.com/office/drawing/2014/main" id="{919520D5-A974-463F-8DBE-FBB0A0FDAA0A}"/>
              </a:ext>
            </a:extLst>
          </p:cNvPr>
          <p:cNvSpPr/>
          <p:nvPr/>
        </p:nvSpPr>
        <p:spPr>
          <a:xfrm>
            <a:off x="8005188" y="1487125"/>
            <a:ext cx="3272412" cy="6909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b="1" dirty="0">
                <a:solidFill>
                  <a:schemeClr val="bg1"/>
                </a:solidFill>
              </a:rPr>
              <a:t>Content  and </a:t>
            </a:r>
          </a:p>
          <a:p>
            <a:pPr algn="ctr">
              <a:defRPr/>
            </a:pPr>
            <a:r>
              <a:rPr lang="en-IN" b="1" dirty="0">
                <a:solidFill>
                  <a:schemeClr val="bg1"/>
                </a:solidFill>
              </a:rPr>
              <a:t>Creative Development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5DE4AE-8C06-476B-A3CA-C3244AB60C67}"/>
              </a:ext>
            </a:extLst>
          </p:cNvPr>
          <p:cNvSpPr/>
          <p:nvPr/>
        </p:nvSpPr>
        <p:spPr>
          <a:xfrm>
            <a:off x="965995" y="2275931"/>
            <a:ext cx="3272412" cy="4001044"/>
          </a:xfrm>
          <a:prstGeom prst="roundRect">
            <a:avLst>
              <a:gd name="adj" fmla="val 9759"/>
            </a:avLst>
          </a:prstGeom>
          <a:solidFill>
            <a:srgbClr val="FFC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</a:rPr>
              <a:t>Social Media Marketing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Marketing and Amplification on FB, Instagram, YouTube, Twitter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Social Pages Management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ORM</a:t>
            </a: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</a:rPr>
              <a:t>Influencer Marketing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Product / Brand Endorsement and Amplification using Key Opinion Leaders and Celebrities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Brand and Product seeding onto Online Media Platforms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Passive Marketing using neutral platforms</a:t>
            </a:r>
          </a:p>
        </p:txBody>
      </p:sp>
    </p:spTree>
    <p:extLst>
      <p:ext uri="{BB962C8B-B14F-4D97-AF65-F5344CB8AC3E}">
        <p14:creationId xmlns:p14="http://schemas.microsoft.com/office/powerpoint/2010/main" val="37125863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523E6563-DC3A-4B8A-BD96-8EB3D0AB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762" y="670560"/>
            <a:ext cx="8661401" cy="1391920"/>
          </a:xfrm>
        </p:spPr>
        <p:txBody>
          <a:bodyPr/>
          <a:lstStyle/>
          <a:p>
            <a:pPr eaLnBrk="1" hangingPunct="1"/>
            <a:r>
              <a:rPr lang="en-US" altLang="en-US" dirty="0"/>
              <a:t>Lets Connect!</a:t>
            </a:r>
          </a:p>
        </p:txBody>
      </p:sp>
      <p:sp>
        <p:nvSpPr>
          <p:cNvPr id="65539" name="TextBox 5">
            <a:extLst>
              <a:ext uri="{FF2B5EF4-FFF2-40B4-BE49-F238E27FC236}">
                <a16:creationId xmlns:a16="http://schemas.microsoft.com/office/drawing/2014/main" id="{5570F117-7125-4E93-A381-68645EEEA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2480419"/>
            <a:ext cx="58054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CL-38, Ground Floor, Sector 2,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Salt Lake, Kolkata 700091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i="1" dirty="0"/>
              <a:t>Saurav	Kundu: +91-9686088252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Email: contact@marketsandconcepts.com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www.marketsandconcepts.com</a:t>
            </a:r>
          </a:p>
        </p:txBody>
      </p:sp>
      <p:pic>
        <p:nvPicPr>
          <p:cNvPr id="65540" name="Picture 2" descr="http://wisdomacademy.co.in/wp-content/uploads/2013/04/Contact-Us-GADIR.jpg">
            <a:extLst>
              <a:ext uri="{FF2B5EF4-FFF2-40B4-BE49-F238E27FC236}">
                <a16:creationId xmlns:a16="http://schemas.microsoft.com/office/drawing/2014/main" id="{DEF9C300-D8DA-4838-9BC8-86E2E90FD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938" y="2773363"/>
            <a:ext cx="4687887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4">
            <a:extLst>
              <a:ext uri="{FF2B5EF4-FFF2-40B4-BE49-F238E27FC236}">
                <a16:creationId xmlns:a16="http://schemas.microsoft.com/office/drawing/2014/main" id="{BFC25551-2704-4CE5-AF59-2C83759B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743" y="6170819"/>
            <a:ext cx="29725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/>
              <a:t>References can be provided on request</a:t>
            </a:r>
          </a:p>
        </p:txBody>
      </p:sp>
      <p:pic>
        <p:nvPicPr>
          <p:cNvPr id="17412" name="Picture 2" descr="http://pantaloons.com/images/pantaloons.jpg">
            <a:extLst>
              <a:ext uri="{FF2B5EF4-FFF2-40B4-BE49-F238E27FC236}">
                <a16:creationId xmlns:a16="http://schemas.microsoft.com/office/drawing/2014/main" id="{165B2FA0-EFB8-433C-BBA0-FB2EF4E65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751" y="4033765"/>
            <a:ext cx="1720390" cy="50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File:Pernod Ricard logo.svg">
            <a:extLst>
              <a:ext uri="{FF2B5EF4-FFF2-40B4-BE49-F238E27FC236}">
                <a16:creationId xmlns:a16="http://schemas.microsoft.com/office/drawing/2014/main" id="{F14AB246-C6D1-4D66-A47D-B769258E1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4320" y="1594454"/>
            <a:ext cx="1750769" cy="68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 descr="Image result for HP Logo">
            <a:extLst>
              <a:ext uri="{FF2B5EF4-FFF2-40B4-BE49-F238E27FC236}">
                <a16:creationId xmlns:a16="http://schemas.microsoft.com/office/drawing/2014/main" id="{C1A0D65E-559F-4183-A29E-0F148C456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1381" y="4807722"/>
            <a:ext cx="788324" cy="78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">
            <a:extLst>
              <a:ext uri="{FF2B5EF4-FFF2-40B4-BE49-F238E27FC236}">
                <a16:creationId xmlns:a16="http://schemas.microsoft.com/office/drawing/2014/main" id="{86C2059B-0221-48E3-B380-E77207CE44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7525" y="4700793"/>
            <a:ext cx="1601844" cy="98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5BCB37A-02F9-4FF3-A89B-744C3C234B2E}"/>
              </a:ext>
            </a:extLst>
          </p:cNvPr>
          <p:cNvGrpSpPr/>
          <p:nvPr/>
        </p:nvGrpSpPr>
        <p:grpSpPr>
          <a:xfrm>
            <a:off x="4681604" y="2704671"/>
            <a:ext cx="3490849" cy="801172"/>
            <a:chOff x="7881938" y="4086864"/>
            <a:chExt cx="3739817" cy="760568"/>
          </a:xfrm>
        </p:grpSpPr>
        <p:pic>
          <p:nvPicPr>
            <p:cNvPr id="17413" name="Picture 14" descr="http://www.epaper.eisamay.com/images/logo.jpg">
              <a:extLst>
                <a:ext uri="{FF2B5EF4-FFF2-40B4-BE49-F238E27FC236}">
                  <a16:creationId xmlns:a16="http://schemas.microsoft.com/office/drawing/2014/main" id="{5BBE07C4-2A27-4180-9CB6-D7ECAF343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1938" y="4117182"/>
              <a:ext cx="1743075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2" descr="https://care24.co.in/static/media/times_of_india_MBLoVDn.png">
              <a:extLst>
                <a:ext uri="{FF2B5EF4-FFF2-40B4-BE49-F238E27FC236}">
                  <a16:creationId xmlns:a16="http://schemas.microsoft.com/office/drawing/2014/main" id="{EA516EF6-3924-4F96-A851-0B5B91F13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2313" y="4086864"/>
              <a:ext cx="2009442" cy="730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8" name="Picture 10" descr="Image result for eurokids logo vector">
            <a:extLst>
              <a:ext uri="{FF2B5EF4-FFF2-40B4-BE49-F238E27FC236}">
                <a16:creationId xmlns:a16="http://schemas.microsoft.com/office/drawing/2014/main" id="{F425DD5A-62FE-4B0D-A3ED-1ADCF3B15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0327" y="4787657"/>
            <a:ext cx="1452925" cy="82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1" descr="Samsung Logo PNG Transparent Samsung Logo.PNG Images. | PlusPNG">
            <a:extLst>
              <a:ext uri="{FF2B5EF4-FFF2-40B4-BE49-F238E27FC236}">
                <a16:creationId xmlns:a16="http://schemas.microsoft.com/office/drawing/2014/main" id="{8A19F036-986A-41FF-8134-9801507E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0163" y="1563301"/>
            <a:ext cx="2756179" cy="80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5" descr="C:\Users\saukundu\Desktop\New folder\Nokia.jpeg">
            <a:extLst>
              <a:ext uri="{FF2B5EF4-FFF2-40B4-BE49-F238E27FC236}">
                <a16:creationId xmlns:a16="http://schemas.microsoft.com/office/drawing/2014/main" id="{C00A06CA-3BB4-485E-B8F5-B177EEA87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930" y="2975101"/>
            <a:ext cx="1742616" cy="3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7">
            <a:extLst>
              <a:ext uri="{FF2B5EF4-FFF2-40B4-BE49-F238E27FC236}">
                <a16:creationId xmlns:a16="http://schemas.microsoft.com/office/drawing/2014/main" id="{8C4D927F-E0FD-4E25-97DA-DD33A1D5C17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5933" y="3937630"/>
            <a:ext cx="2373870" cy="60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23" descr="credit card- powered by - hdfc bank logo PNG image with ...">
            <a:extLst>
              <a:ext uri="{FF2B5EF4-FFF2-40B4-BE49-F238E27FC236}">
                <a16:creationId xmlns:a16="http://schemas.microsoft.com/office/drawing/2014/main" id="{BA900291-7353-459E-ABD1-A765C8EA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068" y="1863047"/>
            <a:ext cx="2076025" cy="3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2" descr="Image result for maruti suzuki logo vector">
            <a:extLst>
              <a:ext uri="{FF2B5EF4-FFF2-40B4-BE49-F238E27FC236}">
                <a16:creationId xmlns:a16="http://schemas.microsoft.com/office/drawing/2014/main" id="{251002E1-A3D6-41B5-A6C5-8A7BAA4F3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" y="5204409"/>
            <a:ext cx="2593179" cy="27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36" descr="logo.png">
            <a:extLst>
              <a:ext uri="{FF2B5EF4-FFF2-40B4-BE49-F238E27FC236}">
                <a16:creationId xmlns:a16="http://schemas.microsoft.com/office/drawing/2014/main" id="{D1FC05AF-1DE8-401B-8D52-03685BC5B7B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5025" y="2509652"/>
            <a:ext cx="1186852" cy="117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vivo logo">
            <a:extLst>
              <a:ext uri="{FF2B5EF4-FFF2-40B4-BE49-F238E27FC236}">
                <a16:creationId xmlns:a16="http://schemas.microsoft.com/office/drawing/2014/main" id="{268D580D-B8FC-4094-A07F-FCD00B932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751" y="1801493"/>
            <a:ext cx="1520344" cy="39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748C56-B42E-4BB2-8D4F-B0227392C8B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5833" y="3999512"/>
            <a:ext cx="2238285" cy="551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496AA6-E858-4013-8A24-22A617752A8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8969" y="3648867"/>
            <a:ext cx="2276189" cy="1050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A368C5-A1E6-4560-9813-8226BEC1849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7612" y="4963053"/>
            <a:ext cx="2016016" cy="582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C0946C-C9FD-4A06-B6DD-689F8163CD0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071" y="2509652"/>
            <a:ext cx="1164708" cy="1268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F4DE9D-6F9F-4CDA-9AF8-06AE905F5F2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5252" y="2446032"/>
            <a:ext cx="1627036" cy="1176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CC0085-718E-4C40-B17F-9C765AF6568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0388" y="1563301"/>
            <a:ext cx="974151" cy="989608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66C20BED-7589-400D-AC09-6A01083BDCAF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hangingPunct="1"/>
            <a:r>
              <a:rPr lang="en-US" altLang="en-US" dirty="0"/>
              <a:t>They believe in us…</a:t>
            </a:r>
            <a:endParaRPr lang="en-I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5EA8F5E-4D88-4637-AAE2-C6EA53486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062849"/>
              </p:ext>
            </p:extLst>
          </p:nvPr>
        </p:nvGraphicFramePr>
        <p:xfrm>
          <a:off x="651336" y="1415740"/>
          <a:ext cx="10132931" cy="492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6DD15A30-D184-4360-8ACD-678E227A18F7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hangingPunct="1"/>
            <a:r>
              <a:rPr lang="en-US" altLang="en-US" dirty="0"/>
              <a:t>The Thinkers</a:t>
            </a:r>
            <a:endParaRPr lang="en-IN" altLang="en-US" dirty="0"/>
          </a:p>
        </p:txBody>
      </p:sp>
      <p:pic>
        <p:nvPicPr>
          <p:cNvPr id="6" name="Picture 2" descr="http://inovatechnc.com/wp-content/images/2109471_Faculty_Management_Team.jpg">
            <a:extLst>
              <a:ext uri="{FF2B5EF4-FFF2-40B4-BE49-F238E27FC236}">
                <a16:creationId xmlns:a16="http://schemas.microsoft.com/office/drawing/2014/main" id="{303846FC-8762-4B12-839C-A85F30F0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5026" y="2838450"/>
            <a:ext cx="2322964" cy="172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54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6A1489B9-2399-480A-9705-8BD594EFA9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Offline Activity Snapshots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162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itle 4">
            <a:extLst>
              <a:ext uri="{FF2B5EF4-FFF2-40B4-BE49-F238E27FC236}">
                <a16:creationId xmlns:a16="http://schemas.microsoft.com/office/drawing/2014/main" id="{D9294486-587F-4E29-A5AB-01D58B6853C5}"/>
              </a:ext>
            </a:extLst>
          </p:cNvPr>
          <p:cNvSpPr txBox="1">
            <a:spLocks/>
          </p:cNvSpPr>
          <p:nvPr/>
        </p:nvSpPr>
        <p:spPr bwMode="auto">
          <a:xfrm>
            <a:off x="827025" y="413385"/>
            <a:ext cx="10723563" cy="142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 Light" panose="020F0302020204030204" pitchFamily="34" charset="0"/>
              </a:rPr>
              <a:t>Corporate Events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BEBE07-F65D-40E2-AC76-2F8772D14B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247" y="1431930"/>
            <a:ext cx="5724361" cy="2601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211C39-C671-4459-BBCF-AACB32480D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850" y="4125543"/>
            <a:ext cx="6402758" cy="260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2569E2-B9E5-4E4B-8DA9-62445BDF51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53" y="4125543"/>
            <a:ext cx="4404322" cy="2601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FD192F-B8B4-4B46-8688-DEF5C8FD04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753" y="1431930"/>
            <a:ext cx="5128222" cy="26010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C568895E-BE96-49F9-8AB5-C905BA8A444E}"/>
              </a:ext>
            </a:extLst>
          </p:cNvPr>
          <p:cNvSpPr txBox="1">
            <a:spLocks/>
          </p:cNvSpPr>
          <p:nvPr/>
        </p:nvSpPr>
        <p:spPr bwMode="auto">
          <a:xfrm>
            <a:off x="827025" y="413385"/>
            <a:ext cx="10723563" cy="142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 Light" panose="020F0302020204030204" pitchFamily="34" charset="0"/>
              </a:rPr>
              <a:t>Corporate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EEA990-8D52-4EC0-848A-EE5329AC11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275" y="4221872"/>
            <a:ext cx="5126708" cy="2524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3EB2BD-D6A6-4224-A352-768940CA1A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5500" y="1479773"/>
            <a:ext cx="4834476" cy="2610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DF68C9-B544-408B-98A1-A69EAFE904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500" y="4180542"/>
            <a:ext cx="4834476" cy="2565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AEC045-5761-472E-94F3-A3DE47D918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275" y="1479774"/>
            <a:ext cx="5126708" cy="260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3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1516</TotalTime>
  <Words>1138</Words>
  <Application>Microsoft Macintosh PowerPoint</Application>
  <PresentationFormat>Widescreen</PresentationFormat>
  <Paragraphs>180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Who are we? What do we stand for?</vt:lpstr>
      <vt:lpstr>PowerPoint Presentation</vt:lpstr>
      <vt:lpstr>Online 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Store Launch</vt:lpstr>
      <vt:lpstr>PowerPoint Presentation</vt:lpstr>
      <vt:lpstr>PowerPoint Presentation</vt:lpstr>
      <vt:lpstr>Festive Activations</vt:lpstr>
      <vt:lpstr>PowerPoint Presentation</vt:lpstr>
      <vt:lpstr>PowerPoint Presentation</vt:lpstr>
      <vt:lpstr>PowerPoint Presentation</vt:lpstr>
      <vt:lpstr>PowerPoint Presentation</vt:lpstr>
      <vt:lpstr>Merchandising and Décor</vt:lpstr>
      <vt:lpstr>PowerPoint Presentation</vt:lpstr>
      <vt:lpstr>PowerPoint Presentation</vt:lpstr>
      <vt:lpstr>PowerPoint Presentation</vt:lpstr>
      <vt:lpstr>PowerPoint Presentation</vt:lpstr>
      <vt:lpstr>Social Media Management</vt:lpstr>
      <vt:lpstr>Social Media Campaigns</vt:lpstr>
      <vt:lpstr>Social Media Campaigns</vt:lpstr>
      <vt:lpstr>Khadim Social Media Celebrity Campaign</vt:lpstr>
      <vt:lpstr>Digital Campaigns</vt:lpstr>
      <vt:lpstr>Phygital Campaigns</vt:lpstr>
      <vt:lpstr>Content / Brand Property for Brands</vt:lpstr>
      <vt:lpstr>AR - VR Campaigns</vt:lpstr>
      <vt:lpstr>PowerPoint Presentation</vt:lpstr>
      <vt:lpstr>Database Communication Solution</vt:lpstr>
      <vt:lpstr>Websites and E-Commerce Sites</vt:lpstr>
      <vt:lpstr>Lets Connect!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Saurav Kundu</dc:creator>
  <cp:lastModifiedBy>Saurav Kundu</cp:lastModifiedBy>
  <cp:revision>888</cp:revision>
  <dcterms:created xsi:type="dcterms:W3CDTF">2017-07-27T05:34:05Z</dcterms:created>
  <dcterms:modified xsi:type="dcterms:W3CDTF">2022-05-13T11:44:26Z</dcterms:modified>
</cp:coreProperties>
</file>